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1560" r:id="rId5"/>
    <p:sldId id="796" r:id="rId6"/>
    <p:sldId id="798" r:id="rId7"/>
    <p:sldId id="799" r:id="rId8"/>
    <p:sldId id="800" r:id="rId9"/>
    <p:sldId id="820" r:id="rId10"/>
    <p:sldId id="824" r:id="rId11"/>
    <p:sldId id="823" r:id="rId12"/>
    <p:sldId id="821" r:id="rId13"/>
    <p:sldId id="806" r:id="rId14"/>
    <p:sldId id="808" r:id="rId15"/>
    <p:sldId id="809" r:id="rId16"/>
    <p:sldId id="810" r:id="rId17"/>
    <p:sldId id="811" r:id="rId18"/>
    <p:sldId id="812" r:id="rId19"/>
    <p:sldId id="825" r:id="rId20"/>
    <p:sldId id="819" r:id="rId21"/>
    <p:sldId id="815" r:id="rId22"/>
    <p:sldId id="816" r:id="rId23"/>
    <p:sldId id="826" r:id="rId24"/>
    <p:sldId id="750" r:id="rId25"/>
    <p:sldId id="802" r:id="rId26"/>
    <p:sldId id="803" r:id="rId27"/>
    <p:sldId id="804" r:id="rId28"/>
  </p:sldIdLst>
  <p:sldSz cx="12192000" cy="6858000"/>
  <p:notesSz cx="6645275" cy="9775825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DE8BF54A-1323-4403-83F8-D7B5510C9D53}">
          <p14:sldIdLst>
            <p14:sldId id="1560"/>
            <p14:sldId id="796"/>
            <p14:sldId id="798"/>
            <p14:sldId id="799"/>
            <p14:sldId id="800"/>
            <p14:sldId id="820"/>
            <p14:sldId id="824"/>
            <p14:sldId id="823"/>
            <p14:sldId id="821"/>
            <p14:sldId id="806"/>
            <p14:sldId id="808"/>
            <p14:sldId id="809"/>
            <p14:sldId id="810"/>
            <p14:sldId id="811"/>
            <p14:sldId id="812"/>
            <p14:sldId id="825"/>
            <p14:sldId id="819"/>
            <p14:sldId id="815"/>
            <p14:sldId id="816"/>
            <p14:sldId id="826"/>
            <p14:sldId id="750"/>
            <p14:sldId id="802"/>
            <p14:sldId id="803"/>
            <p14:sldId id="80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377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rrow, Joshua" initials="BJ" lastIdx="30" clrIdx="0">
    <p:extLst>
      <p:ext uri="{19B8F6BF-5375-455C-9EA6-DF929625EA0E}">
        <p15:presenceInfo xmlns:p15="http://schemas.microsoft.com/office/powerpoint/2012/main" userId="S-1-5-21-3476036342-1731177862-1559577602-51474" providerId="AD"/>
      </p:ext>
    </p:extLst>
  </p:cmAuthor>
  <p:cmAuthor id="2" name="Singh, Vaishali" initials="SV" lastIdx="7" clrIdx="1">
    <p:extLst>
      <p:ext uri="{19B8F6BF-5375-455C-9EA6-DF929625EA0E}">
        <p15:presenceInfo xmlns:p15="http://schemas.microsoft.com/office/powerpoint/2012/main" userId="S-1-5-21-3476036342-1731177862-1559577602-155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622C"/>
    <a:srgbClr val="004050"/>
    <a:srgbClr val="7E007C"/>
    <a:srgbClr val="09EDB8"/>
    <a:srgbClr val="FDE0D5"/>
    <a:srgbClr val="28CFF9"/>
    <a:srgbClr val="F91258"/>
    <a:srgbClr val="31D3AE"/>
    <a:srgbClr val="F3F3F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9" autoAdjust="0"/>
    <p:restoredTop sz="85116" autoAdjust="0"/>
  </p:normalViewPr>
  <p:slideViewPr>
    <p:cSldViewPr snapToGrid="0" snapToObjects="1" showGuides="1">
      <p:cViewPr varScale="1">
        <p:scale>
          <a:sx n="70" d="100"/>
          <a:sy n="70" d="100"/>
        </p:scale>
        <p:origin x="84" y="648"/>
      </p:cViewPr>
      <p:guideLst>
        <p:guide pos="3840"/>
        <p:guide orient="horz" pos="37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399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63964" y="1"/>
            <a:ext cx="2879725" cy="4905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63964" y="9285289"/>
            <a:ext cx="2879725" cy="490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64119" y="0"/>
            <a:ext cx="2879619" cy="49048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05/12/2025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8938" y="1220788"/>
            <a:ext cx="5867400" cy="33004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4528" y="4704617"/>
            <a:ext cx="5316220" cy="38492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E1F5F-BEC2-48D5-A890-C07C79853E2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6931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58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1089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548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546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7022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310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6741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4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327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875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083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9236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627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27163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332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42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698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761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157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think of DIP as being an outgoing interface of the ‘dependent’ class rather than an incoming interface of the </a:t>
            </a:r>
            <a:r>
              <a:rPr lang="en-GB" dirty="0" err="1"/>
              <a:t>dependee</a:t>
            </a:r>
            <a:r>
              <a:rPr lang="en-GB" dirty="0"/>
              <a:t> class. You have to try and establish the abstraction that underlies the application – that set of concepts and behaviours that doesn’t vary when the details are changed.</a:t>
            </a:r>
          </a:p>
          <a:p>
            <a:r>
              <a:rPr lang="en-GB" dirty="0"/>
              <a:t>This is such an important principle that a mechanism has been subsumed into the .NET framework – delegates do exactly this.</a:t>
            </a:r>
          </a:p>
          <a:p>
            <a:r>
              <a:rPr lang="en-GB" dirty="0"/>
              <a:t>It is also sometime known as “The Hollywood Principle” – don’t call us, we’ll call you.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065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601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29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/what's next">
    <p:bg>
      <p:bgPr>
        <a:solidFill>
          <a:srgbClr val="EDCD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35880" y="0"/>
            <a:ext cx="705612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1280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00EDB3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114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vity 1">
    <p:bg>
      <p:bgPr>
        <a:solidFill>
          <a:srgbClr val="0EEEB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8870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01 Section Divi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609" y="0"/>
            <a:ext cx="12192609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004050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779800"/>
            <a:ext cx="5627171" cy="1682133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05" y="399619"/>
            <a:ext cx="857393" cy="522401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58190" y="769620"/>
            <a:ext cx="379608" cy="11049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61448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887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28CFF9"/>
          </a:solidFill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221067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28CFF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7252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ctivity 1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28947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03 Section Divider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760859" y="768561"/>
            <a:ext cx="379608" cy="11049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23561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F36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solidFill>
              <a:srgbClr val="F8D237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98918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</p:grpSpPr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solidFill>
              <a:srgbClr val="F3622C"/>
            </a:solidFill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161484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llow us">
    <p:bg>
      <p:bgPr>
        <a:solidFill>
          <a:srgbClr val="28C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75020" y="0"/>
            <a:ext cx="631698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9864344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F1612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08657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ctivity 1">
    <p:bg>
      <p:bgPr>
        <a:solidFill>
          <a:srgbClr val="F362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accent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rgbClr val="004050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1937711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2 Section Divider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A0DD6AED-2202-DD48-A2D6-60CCC5F07320}"/>
              </a:ext>
            </a:extLst>
          </p:cNvPr>
          <p:cNvSpPr/>
          <p:nvPr userDrawn="1"/>
        </p:nvSpPr>
        <p:spPr>
          <a:xfrm>
            <a:off x="-609" y="2116538"/>
            <a:ext cx="11411496" cy="5526322"/>
          </a:xfrm>
          <a:custGeom>
            <a:avLst/>
            <a:gdLst>
              <a:gd name="connsiteX0" fmla="*/ 676275 w 1009650"/>
              <a:gd name="connsiteY0" fmla="*/ 287331 h 488950"/>
              <a:gd name="connsiteX1" fmla="*/ 7684 w 1009650"/>
              <a:gd name="connsiteY1" fmla="*/ 287331 h 488950"/>
              <a:gd name="connsiteX2" fmla="*/ 0 w 1009650"/>
              <a:gd name="connsiteY2" fmla="*/ 279838 h 488950"/>
              <a:gd name="connsiteX3" fmla="*/ 0 w 1009650"/>
              <a:gd name="connsiteY3" fmla="*/ 210877 h 488950"/>
              <a:gd name="connsiteX4" fmla="*/ 6350 w 1009650"/>
              <a:gd name="connsiteY4" fmla="*/ 204527 h 488950"/>
              <a:gd name="connsiteX5" fmla="*/ 666750 w 1009650"/>
              <a:gd name="connsiteY5" fmla="*/ 204527 h 488950"/>
              <a:gd name="connsiteX6" fmla="*/ 676212 w 1009650"/>
              <a:gd name="connsiteY6" fmla="*/ 195002 h 488950"/>
              <a:gd name="connsiteX7" fmla="*/ 676212 w 1009650"/>
              <a:gd name="connsiteY7" fmla="*/ 10852 h 488950"/>
              <a:gd name="connsiteX8" fmla="*/ 681800 w 1009650"/>
              <a:gd name="connsiteY8" fmla="*/ 2661 h 488950"/>
              <a:gd name="connsiteX9" fmla="*/ 684975 w 1009650"/>
              <a:gd name="connsiteY9" fmla="*/ 1137 h 488950"/>
              <a:gd name="connsiteX10" fmla="*/ 690245 w 1009650"/>
              <a:gd name="connsiteY10" fmla="*/ 1835 h 488950"/>
              <a:gd name="connsiteX11" fmla="*/ 729552 w 1009650"/>
              <a:gd name="connsiteY11" fmla="*/ 43428 h 488950"/>
              <a:gd name="connsiteX12" fmla="*/ 770319 w 1009650"/>
              <a:gd name="connsiteY12" fmla="*/ 82036 h 488950"/>
              <a:gd name="connsiteX13" fmla="*/ 827469 w 1009650"/>
              <a:gd name="connsiteY13" fmla="*/ 129788 h 488950"/>
              <a:gd name="connsiteX14" fmla="*/ 873506 w 1009650"/>
              <a:gd name="connsiteY14" fmla="*/ 162681 h 488950"/>
              <a:gd name="connsiteX15" fmla="*/ 907415 w 1009650"/>
              <a:gd name="connsiteY15" fmla="*/ 185350 h 488950"/>
              <a:gd name="connsiteX16" fmla="*/ 935673 w 1009650"/>
              <a:gd name="connsiteY16" fmla="*/ 201670 h 488950"/>
              <a:gd name="connsiteX17" fmla="*/ 967804 w 1009650"/>
              <a:gd name="connsiteY17" fmla="*/ 218942 h 488950"/>
              <a:gd name="connsiteX18" fmla="*/ 997903 w 1009650"/>
              <a:gd name="connsiteY18" fmla="*/ 232848 h 488950"/>
              <a:gd name="connsiteX19" fmla="*/ 1010031 w 1009650"/>
              <a:gd name="connsiteY19" fmla="*/ 238436 h 488950"/>
              <a:gd name="connsiteX20" fmla="*/ 1011428 w 1009650"/>
              <a:gd name="connsiteY20" fmla="*/ 241294 h 488950"/>
              <a:gd name="connsiteX21" fmla="*/ 1011428 w 1009650"/>
              <a:gd name="connsiteY21" fmla="*/ 248914 h 488950"/>
              <a:gd name="connsiteX22" fmla="*/ 1008189 w 1009650"/>
              <a:gd name="connsiteY22" fmla="*/ 253422 h 488950"/>
              <a:gd name="connsiteX23" fmla="*/ 952183 w 1009650"/>
              <a:gd name="connsiteY23" fmla="*/ 281045 h 488950"/>
              <a:gd name="connsiteX24" fmla="*/ 906145 w 1009650"/>
              <a:gd name="connsiteY24" fmla="*/ 306953 h 488950"/>
              <a:gd name="connsiteX25" fmla="*/ 872236 w 1009650"/>
              <a:gd name="connsiteY25" fmla="*/ 329622 h 488950"/>
              <a:gd name="connsiteX26" fmla="*/ 835406 w 1009650"/>
              <a:gd name="connsiteY26" fmla="*/ 355467 h 488950"/>
              <a:gd name="connsiteX27" fmla="*/ 796100 w 1009650"/>
              <a:gd name="connsiteY27" fmla="*/ 386455 h 488950"/>
              <a:gd name="connsiteX28" fmla="*/ 760730 w 1009650"/>
              <a:gd name="connsiteY28" fmla="*/ 416998 h 488950"/>
              <a:gd name="connsiteX29" fmla="*/ 716280 w 1009650"/>
              <a:gd name="connsiteY29" fmla="*/ 460686 h 488950"/>
              <a:gd name="connsiteX30" fmla="*/ 690880 w 1009650"/>
              <a:gd name="connsiteY30" fmla="*/ 488563 h 488950"/>
              <a:gd name="connsiteX31" fmla="*/ 685292 w 1009650"/>
              <a:gd name="connsiteY31" fmla="*/ 489642 h 488950"/>
              <a:gd name="connsiteX32" fmla="*/ 678942 w 1009650"/>
              <a:gd name="connsiteY32" fmla="*/ 486404 h 488950"/>
              <a:gd name="connsiteX33" fmla="*/ 676402 w 1009650"/>
              <a:gd name="connsiteY33" fmla="*/ 480054 h 488950"/>
              <a:gd name="connsiteX34" fmla="*/ 676402 w 1009650"/>
              <a:gd name="connsiteY34" fmla="*/ 378454 h 488950"/>
              <a:gd name="connsiteX35" fmla="*/ 676402 w 1009650"/>
              <a:gd name="connsiteY35" fmla="*/ 287331 h 48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09650" h="488950">
                <a:moveTo>
                  <a:pt x="676275" y="287331"/>
                </a:moveTo>
                <a:lnTo>
                  <a:pt x="7684" y="287331"/>
                </a:lnTo>
                <a:cubicBezTo>
                  <a:pt x="0" y="287331"/>
                  <a:pt x="0" y="287331"/>
                  <a:pt x="0" y="279838"/>
                </a:cubicBezTo>
                <a:cubicBezTo>
                  <a:pt x="0" y="256851"/>
                  <a:pt x="0" y="233864"/>
                  <a:pt x="0" y="210877"/>
                </a:cubicBezTo>
                <a:cubicBezTo>
                  <a:pt x="0" y="205543"/>
                  <a:pt x="1524" y="204527"/>
                  <a:pt x="6350" y="204527"/>
                </a:cubicBezTo>
                <a:cubicBezTo>
                  <a:pt x="226483" y="204527"/>
                  <a:pt x="446617" y="204527"/>
                  <a:pt x="666750" y="204527"/>
                </a:cubicBezTo>
                <a:cubicBezTo>
                  <a:pt x="677228" y="204527"/>
                  <a:pt x="676212" y="205988"/>
                  <a:pt x="676212" y="195002"/>
                </a:cubicBezTo>
                <a:cubicBezTo>
                  <a:pt x="676212" y="133661"/>
                  <a:pt x="676212" y="72278"/>
                  <a:pt x="676212" y="10852"/>
                </a:cubicBezTo>
                <a:cubicBezTo>
                  <a:pt x="675743" y="7103"/>
                  <a:pt x="678138" y="3592"/>
                  <a:pt x="681800" y="2661"/>
                </a:cubicBezTo>
                <a:cubicBezTo>
                  <a:pt x="682942" y="2349"/>
                  <a:pt x="684018" y="1833"/>
                  <a:pt x="684975" y="1137"/>
                </a:cubicBezTo>
                <a:cubicBezTo>
                  <a:pt x="687070" y="-451"/>
                  <a:pt x="688150" y="-514"/>
                  <a:pt x="690245" y="1835"/>
                </a:cubicBezTo>
                <a:cubicBezTo>
                  <a:pt x="702945" y="15932"/>
                  <a:pt x="716090" y="29966"/>
                  <a:pt x="729552" y="43428"/>
                </a:cubicBezTo>
                <a:cubicBezTo>
                  <a:pt x="743014" y="56890"/>
                  <a:pt x="756222" y="69780"/>
                  <a:pt x="770319" y="82036"/>
                </a:cubicBezTo>
                <a:cubicBezTo>
                  <a:pt x="789051" y="98419"/>
                  <a:pt x="808419" y="114421"/>
                  <a:pt x="827469" y="129788"/>
                </a:cubicBezTo>
                <a:cubicBezTo>
                  <a:pt x="842328" y="141408"/>
                  <a:pt x="858012" y="151886"/>
                  <a:pt x="873506" y="162681"/>
                </a:cubicBezTo>
                <a:cubicBezTo>
                  <a:pt x="884682" y="170428"/>
                  <a:pt x="895922" y="178111"/>
                  <a:pt x="907415" y="185350"/>
                </a:cubicBezTo>
                <a:cubicBezTo>
                  <a:pt x="916623" y="191192"/>
                  <a:pt x="926148" y="196399"/>
                  <a:pt x="935673" y="201670"/>
                </a:cubicBezTo>
                <a:cubicBezTo>
                  <a:pt x="946277" y="207575"/>
                  <a:pt x="956945" y="213481"/>
                  <a:pt x="967804" y="218942"/>
                </a:cubicBezTo>
                <a:cubicBezTo>
                  <a:pt x="977710" y="223895"/>
                  <a:pt x="987870" y="228213"/>
                  <a:pt x="997903" y="232848"/>
                </a:cubicBezTo>
                <a:cubicBezTo>
                  <a:pt x="1001967" y="234690"/>
                  <a:pt x="1006094" y="236404"/>
                  <a:pt x="1010031" y="238436"/>
                </a:cubicBezTo>
                <a:cubicBezTo>
                  <a:pt x="1010884" y="239145"/>
                  <a:pt x="1011393" y="240185"/>
                  <a:pt x="1011428" y="241294"/>
                </a:cubicBezTo>
                <a:cubicBezTo>
                  <a:pt x="1011811" y="243819"/>
                  <a:pt x="1011811" y="246388"/>
                  <a:pt x="1011428" y="248914"/>
                </a:cubicBezTo>
                <a:cubicBezTo>
                  <a:pt x="1010997" y="250790"/>
                  <a:pt x="1009830" y="252415"/>
                  <a:pt x="1008189" y="253422"/>
                </a:cubicBezTo>
                <a:cubicBezTo>
                  <a:pt x="989584" y="262693"/>
                  <a:pt x="970661" y="271456"/>
                  <a:pt x="952183" y="281045"/>
                </a:cubicBezTo>
                <a:cubicBezTo>
                  <a:pt x="936562" y="289173"/>
                  <a:pt x="921195" y="297872"/>
                  <a:pt x="906145" y="306953"/>
                </a:cubicBezTo>
                <a:cubicBezTo>
                  <a:pt x="894525" y="313938"/>
                  <a:pt x="883412" y="321939"/>
                  <a:pt x="872236" y="329622"/>
                </a:cubicBezTo>
                <a:cubicBezTo>
                  <a:pt x="859854" y="338131"/>
                  <a:pt x="847408" y="346513"/>
                  <a:pt x="835406" y="355467"/>
                </a:cubicBezTo>
                <a:cubicBezTo>
                  <a:pt x="822071" y="365500"/>
                  <a:pt x="808969" y="375829"/>
                  <a:pt x="796100" y="386455"/>
                </a:cubicBezTo>
                <a:cubicBezTo>
                  <a:pt x="784035" y="396297"/>
                  <a:pt x="772097" y="406330"/>
                  <a:pt x="760730" y="416998"/>
                </a:cubicBezTo>
                <a:cubicBezTo>
                  <a:pt x="745554" y="431159"/>
                  <a:pt x="730822" y="445827"/>
                  <a:pt x="716280" y="460686"/>
                </a:cubicBezTo>
                <a:cubicBezTo>
                  <a:pt x="707454" y="469640"/>
                  <a:pt x="699516" y="479419"/>
                  <a:pt x="690880" y="488563"/>
                </a:cubicBezTo>
                <a:cubicBezTo>
                  <a:pt x="689269" y="489731"/>
                  <a:pt x="687223" y="490126"/>
                  <a:pt x="685292" y="489642"/>
                </a:cubicBezTo>
                <a:cubicBezTo>
                  <a:pt x="682920" y="489162"/>
                  <a:pt x="680724" y="488042"/>
                  <a:pt x="678942" y="486404"/>
                </a:cubicBezTo>
                <a:cubicBezTo>
                  <a:pt x="677383" y="484647"/>
                  <a:pt x="676484" y="482402"/>
                  <a:pt x="676402" y="480054"/>
                </a:cubicBezTo>
                <a:cubicBezTo>
                  <a:pt x="676402" y="446208"/>
                  <a:pt x="676402" y="412299"/>
                  <a:pt x="676402" y="378454"/>
                </a:cubicBezTo>
                <a:lnTo>
                  <a:pt x="676402" y="287331"/>
                </a:lnTo>
                <a:close/>
              </a:path>
            </a:pathLst>
          </a:custGeom>
          <a:solidFill>
            <a:srgbClr val="F9125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8" y="2067007"/>
            <a:ext cx="5627171" cy="2353439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36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99674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8" y="1349984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-1717" y="4568506"/>
            <a:ext cx="4628886" cy="1406446"/>
            <a:chOff x="-1717" y="4568506"/>
            <a:chExt cx="4628886" cy="1406446"/>
          </a:xfrm>
          <a:solidFill>
            <a:srgbClr val="F91258"/>
          </a:solidFill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717" y="4568506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3713028" y="4568727"/>
              <a:ext cx="914141" cy="1401463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717" y="5379567"/>
              <a:ext cx="4004222" cy="595385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68896" h="248186">
                  <a:moveTo>
                    <a:pt x="1668896" y="248186"/>
                  </a:moveTo>
                  <a:lnTo>
                    <a:pt x="331" y="248186"/>
                  </a:lnTo>
                  <a:cubicBezTo>
                    <a:pt x="-110" y="229623"/>
                    <a:pt x="441" y="211060"/>
                    <a:pt x="0" y="192497"/>
                  </a:cubicBezTo>
                  <a:lnTo>
                    <a:pt x="1522910" y="192497"/>
                  </a:lnTo>
                  <a:cubicBezTo>
                    <a:pt x="1465061" y="134140"/>
                    <a:pt x="1411785" y="74768"/>
                    <a:pt x="1376225" y="219"/>
                  </a:cubicBezTo>
                  <a:cubicBezTo>
                    <a:pt x="1396608" y="219"/>
                    <a:pt x="1415468" y="854"/>
                    <a:pt x="1434264" y="219"/>
                  </a:cubicBezTo>
                  <a:cubicBezTo>
                    <a:pt x="1443056" y="-1141"/>
                    <a:pt x="1451568" y="3956"/>
                    <a:pt x="1454520" y="12347"/>
                  </a:cubicBezTo>
                  <a:cubicBezTo>
                    <a:pt x="1472082" y="45816"/>
                    <a:pt x="1493755" y="76961"/>
                    <a:pt x="1519036" y="105057"/>
                  </a:cubicBezTo>
                  <a:cubicBezTo>
                    <a:pt x="1562664" y="155126"/>
                    <a:pt x="1610880" y="201004"/>
                    <a:pt x="1663055" y="242090"/>
                  </a:cubicBezTo>
                  <a:cubicBezTo>
                    <a:pt x="1664833" y="243551"/>
                    <a:pt x="1666610" y="245011"/>
                    <a:pt x="1668261" y="246535"/>
                  </a:cubicBezTo>
                  <a:cubicBezTo>
                    <a:pt x="1668579" y="246599"/>
                    <a:pt x="1668579" y="247170"/>
                    <a:pt x="166889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45788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ext Slid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grpSp>
        <p:nvGrpSpPr>
          <p:cNvPr id="24" name="Group 23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7E007C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961484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and Image (half screen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3063" y="1892635"/>
            <a:ext cx="614348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67959" y="0"/>
            <a:ext cx="5224040" cy="68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5650" y="1147572"/>
            <a:ext cx="512390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44E23D4-CD16-B448-8F0A-11F5CE4FAB4C}"/>
              </a:ext>
            </a:extLst>
          </p:cNvPr>
          <p:cNvSpPr/>
          <p:nvPr userDrawn="1"/>
        </p:nvSpPr>
        <p:spPr>
          <a:xfrm>
            <a:off x="3229535" y="4488657"/>
            <a:ext cx="3729957" cy="2369343"/>
          </a:xfrm>
          <a:custGeom>
            <a:avLst/>
            <a:gdLst>
              <a:gd name="connsiteX0" fmla="*/ 117151 w 1009650"/>
              <a:gd name="connsiteY0" fmla="*/ 24275 h 641350"/>
              <a:gd name="connsiteX1" fmla="*/ 692 w 1009650"/>
              <a:gd name="connsiteY1" fmla="*/ 235603 h 641350"/>
              <a:gd name="connsiteX2" fmla="*/ 208781 w 1009650"/>
              <a:gd name="connsiteY2" fmla="*/ 429659 h 641350"/>
              <a:gd name="connsiteX3" fmla="*/ 350450 w 1009650"/>
              <a:gd name="connsiteY3" fmla="*/ 429659 h 641350"/>
              <a:gd name="connsiteX4" fmla="*/ 350450 w 1009650"/>
              <a:gd name="connsiteY4" fmla="*/ 641432 h 641350"/>
              <a:gd name="connsiteX5" fmla="*/ 428301 w 1009650"/>
              <a:gd name="connsiteY5" fmla="*/ 641432 h 641350"/>
              <a:gd name="connsiteX6" fmla="*/ 428301 w 1009650"/>
              <a:gd name="connsiteY6" fmla="*/ 430358 h 641350"/>
              <a:gd name="connsiteX7" fmla="*/ 777551 w 1009650"/>
              <a:gd name="connsiteY7" fmla="*/ 430358 h 641350"/>
              <a:gd name="connsiteX8" fmla="*/ 652519 w 1009650"/>
              <a:gd name="connsiteY8" fmla="*/ 640352 h 641350"/>
              <a:gd name="connsiteX9" fmla="*/ 698747 w 1009650"/>
              <a:gd name="connsiteY9" fmla="*/ 640352 h 641350"/>
              <a:gd name="connsiteX10" fmla="*/ 713225 w 1009650"/>
              <a:gd name="connsiteY10" fmla="*/ 633050 h 641350"/>
              <a:gd name="connsiteX11" fmla="*/ 864800 w 1009650"/>
              <a:gd name="connsiteY11" fmla="*/ 484206 h 641350"/>
              <a:gd name="connsiteX12" fmla="*/ 1004881 w 1009650"/>
              <a:gd name="connsiteY12" fmla="*/ 412641 h 641350"/>
              <a:gd name="connsiteX13" fmla="*/ 1011231 w 1009650"/>
              <a:gd name="connsiteY13" fmla="*/ 402608 h 641350"/>
              <a:gd name="connsiteX14" fmla="*/ 1011231 w 1009650"/>
              <a:gd name="connsiteY14" fmla="*/ 379685 h 641350"/>
              <a:gd name="connsiteX15" fmla="*/ 1003547 w 1009650"/>
              <a:gd name="connsiteY15" fmla="*/ 368826 h 641350"/>
              <a:gd name="connsiteX16" fmla="*/ 710241 w 1009650"/>
              <a:gd name="connsiteY16" fmla="*/ 145624 h 641350"/>
              <a:gd name="connsiteX17" fmla="*/ 705224 w 1009650"/>
              <a:gd name="connsiteY17" fmla="*/ 141687 h 641350"/>
              <a:gd name="connsiteX18" fmla="*/ 652138 w 1009650"/>
              <a:gd name="connsiteY18" fmla="*/ 141687 h 641350"/>
              <a:gd name="connsiteX19" fmla="*/ 777487 w 1009650"/>
              <a:gd name="connsiteY19" fmla="*/ 353078 h 641350"/>
              <a:gd name="connsiteX20" fmla="*/ 428237 w 1009650"/>
              <a:gd name="connsiteY20" fmla="*/ 353078 h 641350"/>
              <a:gd name="connsiteX21" fmla="*/ 428237 w 1009650"/>
              <a:gd name="connsiteY21" fmla="*/ 344887 h 641350"/>
              <a:gd name="connsiteX22" fmla="*/ 428237 w 1009650"/>
              <a:gd name="connsiteY22" fmla="*/ 210013 h 641350"/>
              <a:gd name="connsiteX23" fmla="*/ 422776 w 1009650"/>
              <a:gd name="connsiteY23" fmla="*/ 165563 h 641350"/>
              <a:gd name="connsiteX24" fmla="*/ 278060 w 1009650"/>
              <a:gd name="connsiteY24" fmla="*/ 11385 h 641350"/>
              <a:gd name="connsiteX25" fmla="*/ 117151 w 1009650"/>
              <a:gd name="connsiteY25" fmla="*/ 24275 h 641350"/>
              <a:gd name="connsiteX26" fmla="*/ 331654 w 1009650"/>
              <a:gd name="connsiteY26" fmla="*/ 145370 h 641350"/>
              <a:gd name="connsiteX27" fmla="*/ 350704 w 1009650"/>
              <a:gd name="connsiteY27" fmla="*/ 216045 h 641350"/>
              <a:gd name="connsiteX28" fmla="*/ 350704 w 1009650"/>
              <a:gd name="connsiteY28" fmla="*/ 343045 h 641350"/>
              <a:gd name="connsiteX29" fmla="*/ 350704 w 1009650"/>
              <a:gd name="connsiteY29" fmla="*/ 352634 h 641350"/>
              <a:gd name="connsiteX30" fmla="*/ 346513 w 1009650"/>
              <a:gd name="connsiteY30" fmla="*/ 353142 h 641350"/>
              <a:gd name="connsiteX31" fmla="*/ 208591 w 1009650"/>
              <a:gd name="connsiteY31" fmla="*/ 352697 h 641350"/>
              <a:gd name="connsiteX32" fmla="*/ 104069 w 1009650"/>
              <a:gd name="connsiteY32" fmla="*/ 297579 h 641350"/>
              <a:gd name="connsiteX33" fmla="*/ 190493 w 1009650"/>
              <a:gd name="connsiteY33" fmla="*/ 79457 h 641350"/>
              <a:gd name="connsiteX34" fmla="*/ 331654 w 1009650"/>
              <a:gd name="connsiteY34" fmla="*/ 14537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641350">
                <a:moveTo>
                  <a:pt x="117151" y="24275"/>
                </a:moveTo>
                <a:cubicBezTo>
                  <a:pt x="34918" y="69741"/>
                  <a:pt x="-5912" y="140163"/>
                  <a:pt x="692" y="235603"/>
                </a:cubicBezTo>
                <a:cubicBezTo>
                  <a:pt x="7994" y="341013"/>
                  <a:pt x="103117" y="429659"/>
                  <a:pt x="208781" y="429659"/>
                </a:cubicBezTo>
                <a:lnTo>
                  <a:pt x="350450" y="429659"/>
                </a:lnTo>
                <a:lnTo>
                  <a:pt x="350450" y="641432"/>
                </a:lnTo>
                <a:lnTo>
                  <a:pt x="428301" y="641432"/>
                </a:lnTo>
                <a:lnTo>
                  <a:pt x="428301" y="430358"/>
                </a:lnTo>
                <a:lnTo>
                  <a:pt x="777551" y="430358"/>
                </a:lnTo>
                <a:cubicBezTo>
                  <a:pt x="722305" y="492842"/>
                  <a:pt x="679379" y="561231"/>
                  <a:pt x="652519" y="640352"/>
                </a:cubicBezTo>
                <a:cubicBezTo>
                  <a:pt x="668712" y="640352"/>
                  <a:pt x="683761" y="640352"/>
                  <a:pt x="698747" y="640352"/>
                </a:cubicBezTo>
                <a:cubicBezTo>
                  <a:pt x="704581" y="640933"/>
                  <a:pt x="710224" y="638086"/>
                  <a:pt x="713225" y="633050"/>
                </a:cubicBezTo>
                <a:cubicBezTo>
                  <a:pt x="754165" y="574534"/>
                  <a:pt x="805550" y="524075"/>
                  <a:pt x="864800" y="484206"/>
                </a:cubicBezTo>
                <a:cubicBezTo>
                  <a:pt x="908435" y="454786"/>
                  <a:pt x="955471" y="430757"/>
                  <a:pt x="1004881" y="412641"/>
                </a:cubicBezTo>
                <a:cubicBezTo>
                  <a:pt x="1009346" y="411541"/>
                  <a:pt x="1012148" y="407114"/>
                  <a:pt x="1011231" y="402608"/>
                </a:cubicBezTo>
                <a:cubicBezTo>
                  <a:pt x="1010723" y="394975"/>
                  <a:pt x="1010723" y="387317"/>
                  <a:pt x="1011231" y="379685"/>
                </a:cubicBezTo>
                <a:cubicBezTo>
                  <a:pt x="1011802" y="373335"/>
                  <a:pt x="1009135" y="370922"/>
                  <a:pt x="1003547" y="368826"/>
                </a:cubicBezTo>
                <a:cubicBezTo>
                  <a:pt x="883532" y="323741"/>
                  <a:pt x="784154" y="251351"/>
                  <a:pt x="710241" y="145624"/>
                </a:cubicBezTo>
                <a:cubicBezTo>
                  <a:pt x="709034" y="143909"/>
                  <a:pt x="706939" y="141750"/>
                  <a:pt x="705224" y="141687"/>
                </a:cubicBezTo>
                <a:cubicBezTo>
                  <a:pt x="687889" y="141687"/>
                  <a:pt x="670616" y="141687"/>
                  <a:pt x="652138" y="141687"/>
                </a:cubicBezTo>
                <a:cubicBezTo>
                  <a:pt x="678808" y="221506"/>
                  <a:pt x="721988" y="290213"/>
                  <a:pt x="777487" y="353078"/>
                </a:cubicBezTo>
                <a:lnTo>
                  <a:pt x="428237" y="353078"/>
                </a:lnTo>
                <a:lnTo>
                  <a:pt x="428237" y="344887"/>
                </a:lnTo>
                <a:cubicBezTo>
                  <a:pt x="428237" y="299929"/>
                  <a:pt x="428681" y="254971"/>
                  <a:pt x="428237" y="210013"/>
                </a:cubicBezTo>
                <a:cubicBezTo>
                  <a:pt x="428159" y="195034"/>
                  <a:pt x="426326" y="180115"/>
                  <a:pt x="422776" y="165563"/>
                </a:cubicBezTo>
                <a:cubicBezTo>
                  <a:pt x="402392" y="88283"/>
                  <a:pt x="353498" y="36150"/>
                  <a:pt x="278060" y="11385"/>
                </a:cubicBezTo>
                <a:cubicBezTo>
                  <a:pt x="223323" y="-6776"/>
                  <a:pt x="167760" y="-3728"/>
                  <a:pt x="117151" y="24275"/>
                </a:cubicBezTo>
                <a:close/>
                <a:moveTo>
                  <a:pt x="331654" y="145370"/>
                </a:moveTo>
                <a:cubicBezTo>
                  <a:pt x="344472" y="166690"/>
                  <a:pt x="351071" y="191171"/>
                  <a:pt x="350704" y="216045"/>
                </a:cubicBezTo>
                <a:cubicBezTo>
                  <a:pt x="350704" y="258463"/>
                  <a:pt x="350704" y="300818"/>
                  <a:pt x="350704" y="343045"/>
                </a:cubicBezTo>
                <a:lnTo>
                  <a:pt x="350704" y="352634"/>
                </a:lnTo>
                <a:cubicBezTo>
                  <a:pt x="349319" y="352892"/>
                  <a:pt x="347920" y="353061"/>
                  <a:pt x="346513" y="353142"/>
                </a:cubicBezTo>
                <a:cubicBezTo>
                  <a:pt x="300539" y="353142"/>
                  <a:pt x="254564" y="353142"/>
                  <a:pt x="208591" y="352697"/>
                </a:cubicBezTo>
                <a:cubicBezTo>
                  <a:pt x="164649" y="352062"/>
                  <a:pt x="129724" y="332123"/>
                  <a:pt x="104069" y="297579"/>
                </a:cubicBezTo>
                <a:cubicBezTo>
                  <a:pt x="38347" y="209187"/>
                  <a:pt x="96132" y="97173"/>
                  <a:pt x="190493" y="79457"/>
                </a:cubicBezTo>
                <a:cubicBezTo>
                  <a:pt x="246651" y="70112"/>
                  <a:pt x="302766" y="96313"/>
                  <a:pt x="331654" y="145370"/>
                </a:cubicBezTo>
                <a:close/>
              </a:path>
            </a:pathLst>
          </a:custGeom>
          <a:solidFill>
            <a:srgbClr val="7E007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64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ctivity 1">
    <p:bg>
      <p:bgPr>
        <a:solidFill>
          <a:srgbClr val="7E007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6887D20-DCD6-8E49-BF31-8F4C2FCCD421}"/>
              </a:ext>
            </a:extLst>
          </p:cNvPr>
          <p:cNvSpPr/>
          <p:nvPr userDrawn="1"/>
        </p:nvSpPr>
        <p:spPr>
          <a:xfrm>
            <a:off x="487005" y="518307"/>
            <a:ext cx="3525956" cy="4061544"/>
          </a:xfrm>
          <a:custGeom>
            <a:avLst/>
            <a:gdLst>
              <a:gd name="connsiteX0" fmla="*/ 1008895 w 1003300"/>
              <a:gd name="connsiteY0" fmla="*/ 731076 h 1155700"/>
              <a:gd name="connsiteX1" fmla="*/ 581921 w 1003300"/>
              <a:gd name="connsiteY1" fmla="*/ 1157986 h 1155700"/>
              <a:gd name="connsiteX2" fmla="*/ 581921 w 1003300"/>
              <a:gd name="connsiteY2" fmla="*/ 932371 h 1155700"/>
              <a:gd name="connsiteX3" fmla="*/ 565728 w 1003300"/>
              <a:gd name="connsiteY3" fmla="*/ 932371 h 1155700"/>
              <a:gd name="connsiteX4" fmla="*/ 485337 w 1003300"/>
              <a:gd name="connsiteY4" fmla="*/ 923163 h 1155700"/>
              <a:gd name="connsiteX5" fmla="*/ 405454 w 1003300"/>
              <a:gd name="connsiteY5" fmla="*/ 877824 h 1155700"/>
              <a:gd name="connsiteX6" fmla="*/ 306585 w 1003300"/>
              <a:gd name="connsiteY6" fmla="*/ 784035 h 1155700"/>
              <a:gd name="connsiteX7" fmla="*/ 114497 w 1003300"/>
              <a:gd name="connsiteY7" fmla="*/ 591312 h 1155700"/>
              <a:gd name="connsiteX8" fmla="*/ 29534 w 1003300"/>
              <a:gd name="connsiteY8" fmla="*/ 484251 h 1155700"/>
              <a:gd name="connsiteX9" fmla="*/ 7500 w 1003300"/>
              <a:gd name="connsiteY9" fmla="*/ 408051 h 1155700"/>
              <a:gd name="connsiteX10" fmla="*/ 452 w 1003300"/>
              <a:gd name="connsiteY10" fmla="*/ 282766 h 1155700"/>
              <a:gd name="connsiteX11" fmla="*/ 452 w 1003300"/>
              <a:gd name="connsiteY11" fmla="*/ 10668 h 1155700"/>
              <a:gd name="connsiteX12" fmla="*/ 452 w 1003300"/>
              <a:gd name="connsiteY12" fmla="*/ 1333 h 1155700"/>
              <a:gd name="connsiteX13" fmla="*/ 201937 w 1003300"/>
              <a:gd name="connsiteY13" fmla="*/ 203200 h 1155700"/>
              <a:gd name="connsiteX14" fmla="*/ 405137 w 1003300"/>
              <a:gd name="connsiteY14" fmla="*/ 0 h 1155700"/>
              <a:gd name="connsiteX15" fmla="*/ 405137 w 1003300"/>
              <a:gd name="connsiteY15" fmla="*/ 527876 h 1155700"/>
              <a:gd name="connsiteX16" fmla="*/ 573221 w 1003300"/>
              <a:gd name="connsiteY16" fmla="*/ 527876 h 1155700"/>
              <a:gd name="connsiteX17" fmla="*/ 581984 w 1003300"/>
              <a:gd name="connsiteY17" fmla="*/ 518732 h 1155700"/>
              <a:gd name="connsiteX18" fmla="*/ 581984 w 1003300"/>
              <a:gd name="connsiteY18" fmla="*/ 303975 h 1155700"/>
              <a:gd name="connsiteX19" fmla="*/ 1008895 w 1003300"/>
              <a:gd name="connsiteY19" fmla="*/ 731076 h 1155700"/>
              <a:gd name="connsiteX20" fmla="*/ 649929 w 1003300"/>
              <a:gd name="connsiteY20" fmla="*/ 864426 h 1155700"/>
              <a:gd name="connsiteX21" fmla="*/ 649929 w 1003300"/>
              <a:gd name="connsiteY21" fmla="*/ 991807 h 1155700"/>
              <a:gd name="connsiteX22" fmla="*/ 911359 w 1003300"/>
              <a:gd name="connsiteY22" fmla="*/ 730568 h 1155700"/>
              <a:gd name="connsiteX23" fmla="*/ 649231 w 1003300"/>
              <a:gd name="connsiteY23" fmla="*/ 468376 h 1155700"/>
              <a:gd name="connsiteX24" fmla="*/ 649231 w 1003300"/>
              <a:gd name="connsiteY24" fmla="*/ 595693 h 1155700"/>
              <a:gd name="connsiteX25" fmla="*/ 216732 w 1003300"/>
              <a:gd name="connsiteY25" fmla="*/ 595693 h 1155700"/>
              <a:gd name="connsiteX26" fmla="*/ 221558 w 1003300"/>
              <a:gd name="connsiteY26" fmla="*/ 601091 h 1155700"/>
              <a:gd name="connsiteX27" fmla="*/ 427870 w 1003300"/>
              <a:gd name="connsiteY27" fmla="*/ 807720 h 1155700"/>
              <a:gd name="connsiteX28" fmla="*/ 542170 w 1003300"/>
              <a:gd name="connsiteY28" fmla="*/ 862457 h 1155700"/>
              <a:gd name="connsiteX29" fmla="*/ 624720 w 1003300"/>
              <a:gd name="connsiteY29" fmla="*/ 864426 h 1155700"/>
              <a:gd name="connsiteX30" fmla="*/ 649929 w 1003300"/>
              <a:gd name="connsiteY30" fmla="*/ 864426 h 1155700"/>
              <a:gd name="connsiteX31" fmla="*/ 68523 w 1003300"/>
              <a:gd name="connsiteY31" fmla="*/ 162941 h 1155700"/>
              <a:gd name="connsiteX32" fmla="*/ 68142 w 1003300"/>
              <a:gd name="connsiteY32" fmla="*/ 168275 h 1155700"/>
              <a:gd name="connsiteX33" fmla="*/ 68460 w 1003300"/>
              <a:gd name="connsiteY33" fmla="*/ 339725 h 1155700"/>
              <a:gd name="connsiteX34" fmla="*/ 75318 w 1003300"/>
              <a:gd name="connsiteY34" fmla="*/ 411162 h 1155700"/>
              <a:gd name="connsiteX35" fmla="*/ 127325 w 1003300"/>
              <a:gd name="connsiteY35" fmla="*/ 494665 h 1155700"/>
              <a:gd name="connsiteX36" fmla="*/ 203207 w 1003300"/>
              <a:gd name="connsiteY36" fmla="*/ 521780 h 1155700"/>
              <a:gd name="connsiteX37" fmla="*/ 333889 w 1003300"/>
              <a:gd name="connsiteY37" fmla="*/ 527558 h 1155700"/>
              <a:gd name="connsiteX38" fmla="*/ 336937 w 1003300"/>
              <a:gd name="connsiteY38" fmla="*/ 526732 h 1155700"/>
              <a:gd name="connsiteX39" fmla="*/ 336938 w 1003300"/>
              <a:gd name="connsiteY39" fmla="*/ 162243 h 1155700"/>
              <a:gd name="connsiteX40" fmla="*/ 202508 w 1003300"/>
              <a:gd name="connsiteY40" fmla="*/ 295021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3300" h="1155700">
                <a:moveTo>
                  <a:pt x="1008895" y="731076"/>
                </a:moveTo>
                <a:lnTo>
                  <a:pt x="581921" y="1157986"/>
                </a:lnTo>
                <a:lnTo>
                  <a:pt x="581921" y="932371"/>
                </a:lnTo>
                <a:lnTo>
                  <a:pt x="565728" y="932371"/>
                </a:lnTo>
                <a:cubicBezTo>
                  <a:pt x="538636" y="932998"/>
                  <a:pt x="511586" y="929900"/>
                  <a:pt x="485337" y="923163"/>
                </a:cubicBezTo>
                <a:cubicBezTo>
                  <a:pt x="455495" y="914588"/>
                  <a:pt x="428116" y="899048"/>
                  <a:pt x="405454" y="877824"/>
                </a:cubicBezTo>
                <a:cubicBezTo>
                  <a:pt x="371736" y="847407"/>
                  <a:pt x="338843" y="815975"/>
                  <a:pt x="306585" y="784035"/>
                </a:cubicBezTo>
                <a:cubicBezTo>
                  <a:pt x="242111" y="720238"/>
                  <a:pt x="178082" y="655997"/>
                  <a:pt x="114497" y="591312"/>
                </a:cubicBezTo>
                <a:cubicBezTo>
                  <a:pt x="82430" y="558737"/>
                  <a:pt x="52140" y="524510"/>
                  <a:pt x="29534" y="484251"/>
                </a:cubicBezTo>
                <a:cubicBezTo>
                  <a:pt x="16810" y="460725"/>
                  <a:pt x="9295" y="434737"/>
                  <a:pt x="7500" y="408051"/>
                </a:cubicBezTo>
                <a:cubicBezTo>
                  <a:pt x="3944" y="366395"/>
                  <a:pt x="1150" y="324548"/>
                  <a:pt x="452" y="282766"/>
                </a:cubicBezTo>
                <a:cubicBezTo>
                  <a:pt x="-565" y="192087"/>
                  <a:pt x="452" y="101346"/>
                  <a:pt x="452" y="10668"/>
                </a:cubicBezTo>
                <a:lnTo>
                  <a:pt x="452" y="1333"/>
                </a:lnTo>
                <a:cubicBezTo>
                  <a:pt x="67952" y="68961"/>
                  <a:pt x="134817" y="135890"/>
                  <a:pt x="201937" y="203200"/>
                </a:cubicBezTo>
                <a:lnTo>
                  <a:pt x="405137" y="0"/>
                </a:lnTo>
                <a:lnTo>
                  <a:pt x="405137" y="527876"/>
                </a:lnTo>
                <a:cubicBezTo>
                  <a:pt x="408185" y="527876"/>
                  <a:pt x="519818" y="527876"/>
                  <a:pt x="573221" y="527876"/>
                </a:cubicBezTo>
                <a:cubicBezTo>
                  <a:pt x="580524" y="527876"/>
                  <a:pt x="581984" y="525463"/>
                  <a:pt x="581984" y="518732"/>
                </a:cubicBezTo>
                <a:cubicBezTo>
                  <a:pt x="581984" y="449516"/>
                  <a:pt x="581984" y="305435"/>
                  <a:pt x="581984" y="303975"/>
                </a:cubicBezTo>
                <a:cubicBezTo>
                  <a:pt x="580778" y="304292"/>
                  <a:pt x="1010038" y="732028"/>
                  <a:pt x="1008895" y="731076"/>
                </a:cubicBezTo>
                <a:close/>
                <a:moveTo>
                  <a:pt x="649929" y="864426"/>
                </a:moveTo>
                <a:lnTo>
                  <a:pt x="649929" y="991807"/>
                </a:lnTo>
                <a:cubicBezTo>
                  <a:pt x="737601" y="904092"/>
                  <a:pt x="824745" y="817012"/>
                  <a:pt x="911359" y="730568"/>
                </a:cubicBezTo>
                <a:lnTo>
                  <a:pt x="649231" y="468376"/>
                </a:lnTo>
                <a:lnTo>
                  <a:pt x="649231" y="595693"/>
                </a:lnTo>
                <a:lnTo>
                  <a:pt x="216732" y="595693"/>
                </a:lnTo>
                <a:cubicBezTo>
                  <a:pt x="218955" y="598170"/>
                  <a:pt x="220162" y="599757"/>
                  <a:pt x="221558" y="601091"/>
                </a:cubicBezTo>
                <a:cubicBezTo>
                  <a:pt x="290265" y="669967"/>
                  <a:pt x="359036" y="738844"/>
                  <a:pt x="427870" y="807720"/>
                </a:cubicBezTo>
                <a:cubicBezTo>
                  <a:pt x="459620" y="839470"/>
                  <a:pt x="496894" y="859473"/>
                  <a:pt x="542170" y="862457"/>
                </a:cubicBezTo>
                <a:cubicBezTo>
                  <a:pt x="569665" y="864235"/>
                  <a:pt x="597288" y="863854"/>
                  <a:pt x="624720" y="864426"/>
                </a:cubicBezTo>
                <a:cubicBezTo>
                  <a:pt x="632721" y="864553"/>
                  <a:pt x="640404" y="864426"/>
                  <a:pt x="649929" y="864426"/>
                </a:cubicBezTo>
                <a:close/>
                <a:moveTo>
                  <a:pt x="68523" y="162941"/>
                </a:moveTo>
                <a:cubicBezTo>
                  <a:pt x="68523" y="164402"/>
                  <a:pt x="68142" y="166370"/>
                  <a:pt x="68142" y="168275"/>
                </a:cubicBezTo>
                <a:cubicBezTo>
                  <a:pt x="68142" y="225425"/>
                  <a:pt x="67507" y="282575"/>
                  <a:pt x="68460" y="339725"/>
                </a:cubicBezTo>
                <a:cubicBezTo>
                  <a:pt x="68770" y="363686"/>
                  <a:pt x="71064" y="387580"/>
                  <a:pt x="75318" y="411162"/>
                </a:cubicBezTo>
                <a:cubicBezTo>
                  <a:pt x="81668" y="445326"/>
                  <a:pt x="97289" y="474662"/>
                  <a:pt x="127325" y="494665"/>
                </a:cubicBezTo>
                <a:cubicBezTo>
                  <a:pt x="150463" y="508873"/>
                  <a:pt x="176305" y="518107"/>
                  <a:pt x="203207" y="521780"/>
                </a:cubicBezTo>
                <a:cubicBezTo>
                  <a:pt x="246514" y="529273"/>
                  <a:pt x="290265" y="527621"/>
                  <a:pt x="333889" y="527558"/>
                </a:cubicBezTo>
                <a:cubicBezTo>
                  <a:pt x="334936" y="527411"/>
                  <a:pt x="335960" y="527133"/>
                  <a:pt x="336937" y="526732"/>
                </a:cubicBezTo>
                <a:lnTo>
                  <a:pt x="336938" y="162243"/>
                </a:lnTo>
                <a:lnTo>
                  <a:pt x="202508" y="295021"/>
                </a:lnTo>
                <a:close/>
              </a:path>
            </a:pathLst>
          </a:custGeom>
          <a:solidFill>
            <a:schemeClr val="bg1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27302" y="344971"/>
            <a:ext cx="7475232" cy="285887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br>
              <a:rPr lang="en-US" noProof="0" dirty="0"/>
            </a:br>
            <a:br>
              <a:rPr lang="en-US" noProof="0" dirty="0"/>
            </a:br>
            <a:r>
              <a:rPr lang="en-US" noProof="0" dirty="0"/>
              <a:t>ACTIVITY: </a:t>
            </a:r>
            <a:br>
              <a:rPr lang="en-US" noProof="0" dirty="0"/>
            </a:br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27303" y="3525004"/>
            <a:ext cx="7475230" cy="2791976"/>
          </a:xfrm>
        </p:spPr>
        <p:txBody>
          <a:bodyPr/>
          <a:lstStyle>
            <a:lvl1pPr>
              <a:lnSpc>
                <a:spcPct val="100000"/>
              </a:lnSpc>
              <a:defRPr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3175680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39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5446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con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1059427" y="3673998"/>
            <a:ext cx="212415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0" indent="0">
              <a:buFont typeface="Arial" panose="020B0604020202020204" pitchFamily="34" charset="0"/>
              <a:buNone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3639645" y="3673998"/>
            <a:ext cx="2068065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6149996" y="3673998"/>
            <a:ext cx="2130523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21"/>
          <p:cNvSpPr>
            <a:spLocks noGrp="1"/>
          </p:cNvSpPr>
          <p:nvPr>
            <p:ph type="pic" sz="quarter" idx="18" hasCustomPrompt="1"/>
          </p:nvPr>
        </p:nvSpPr>
        <p:spPr>
          <a:xfrm>
            <a:off x="1059428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8" name="Picture Placeholder 21"/>
          <p:cNvSpPr>
            <a:spLocks noGrp="1"/>
          </p:cNvSpPr>
          <p:nvPr>
            <p:ph type="pic" sz="quarter" idx="19" hasCustomPrompt="1"/>
          </p:nvPr>
        </p:nvSpPr>
        <p:spPr>
          <a:xfrm>
            <a:off x="3639646" y="1986408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20" hasCustomPrompt="1"/>
          </p:nvPr>
        </p:nvSpPr>
        <p:spPr>
          <a:xfrm>
            <a:off x="6149997" y="1993484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637070" y="3688989"/>
            <a:ext cx="2183449" cy="2749952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buFont typeface="Arial" panose="020B0604020202020204" pitchFamily="34" charset="0"/>
              <a:buChar char="•"/>
              <a:defRPr sz="1800"/>
            </a:lvl2pPr>
            <a:lvl3pPr marL="180000" indent="-180000">
              <a:buFont typeface="Arial" panose="020B0604020202020204" pitchFamily="34" charset="0"/>
              <a:buChar char="•"/>
              <a:defRPr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22" hasCustomPrompt="1"/>
          </p:nvPr>
        </p:nvSpPr>
        <p:spPr>
          <a:xfrm>
            <a:off x="8637071" y="2008475"/>
            <a:ext cx="1437932" cy="1437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GB" dirty="0"/>
              <a:t>icon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968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ction Tips">
    <p:bg>
      <p:bgPr>
        <a:solidFill>
          <a:srgbClr val="EB6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54240" y="0"/>
            <a:ext cx="4937760" cy="685800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98876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065907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511826" y="1986354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5957745" y="1986353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8403664" y="1986352"/>
            <a:ext cx="2153905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71956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15467" y="1992793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1069809" y="1992792"/>
            <a:ext cx="4646004" cy="437632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2000" b="0"/>
            </a:lvl2pPr>
            <a:lvl3pPr>
              <a:lnSpc>
                <a:spcPct val="100000"/>
              </a:lnSpc>
              <a:defRPr sz="1800" b="0"/>
            </a:lvl3pPr>
            <a:lvl4pPr>
              <a:lnSpc>
                <a:spcPct val="100000"/>
              </a:lnSpc>
              <a:defRPr sz="1800" b="0"/>
            </a:lvl4pPr>
            <a:lvl5pPr>
              <a:lnSpc>
                <a:spcPct val="100000"/>
              </a:lnSpc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6117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1080209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 sz="1800"/>
            </a:lvl2pPr>
            <a:lvl3pPr marL="0" indent="0">
              <a:buNone/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80209" y="2003204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9837D3-F6DB-DB49-B987-A2004B0611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925914" y="2003203"/>
            <a:ext cx="4645958" cy="207217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5925868" y="4307356"/>
            <a:ext cx="4646004" cy="2072171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71450" indent="-17145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25944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75715"/>
            <a:ext cx="1089126" cy="80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913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Hope you enjoyed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63440" y="0"/>
            <a:ext cx="752856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0" y="2311970"/>
            <a:ext cx="3138017" cy="1908338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 baseline="0"/>
            </a:lvl1pPr>
          </a:lstStyle>
          <a:p>
            <a:r>
              <a:rPr lang="en-US" noProof="0" dirty="0"/>
              <a:t>THANK YOU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1" y="5306004"/>
            <a:ext cx="4269826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 baseline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Hope you enjoyed this learning journey.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-1698" y="3508800"/>
            <a:ext cx="7016130" cy="2425241"/>
            <a:chOff x="683" y="3508800"/>
            <a:chExt cx="7016130" cy="2425241"/>
          </a:xfrm>
          <a:solidFill>
            <a:srgbClr val="004050"/>
          </a:solidFill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683" y="3508800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 userDrawn="1"/>
          </p:nvSpPr>
          <p:spPr>
            <a:xfrm>
              <a:off x="5439970" y="3509181"/>
              <a:ext cx="1576843" cy="2417447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683" y="4907035"/>
              <a:ext cx="5938619" cy="102700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566 w 1668566"/>
                <a:gd name="connsiteY0" fmla="*/ 248186 h 248186"/>
                <a:gd name="connsiteX1" fmla="*/ 1 w 1668566"/>
                <a:gd name="connsiteY1" fmla="*/ 248186 h 248186"/>
                <a:gd name="connsiteX2" fmla="*/ 229815 w 1668566"/>
                <a:gd name="connsiteY2" fmla="*/ 194032 h 248186"/>
                <a:gd name="connsiteX3" fmla="*/ 1522580 w 1668566"/>
                <a:gd name="connsiteY3" fmla="*/ 192497 h 248186"/>
                <a:gd name="connsiteX4" fmla="*/ 1375895 w 1668566"/>
                <a:gd name="connsiteY4" fmla="*/ 219 h 248186"/>
                <a:gd name="connsiteX5" fmla="*/ 1433934 w 1668566"/>
                <a:gd name="connsiteY5" fmla="*/ 219 h 248186"/>
                <a:gd name="connsiteX6" fmla="*/ 1454190 w 1668566"/>
                <a:gd name="connsiteY6" fmla="*/ 12347 h 248186"/>
                <a:gd name="connsiteX7" fmla="*/ 1518706 w 1668566"/>
                <a:gd name="connsiteY7" fmla="*/ 105057 h 248186"/>
                <a:gd name="connsiteX8" fmla="*/ 1662725 w 1668566"/>
                <a:gd name="connsiteY8" fmla="*/ 242090 h 248186"/>
                <a:gd name="connsiteX9" fmla="*/ 1667931 w 1668566"/>
                <a:gd name="connsiteY9" fmla="*/ 246535 h 248186"/>
                <a:gd name="connsiteX10" fmla="*/ 1668566 w 1668566"/>
                <a:gd name="connsiteY10" fmla="*/ 248186 h 248186"/>
                <a:gd name="connsiteX0" fmla="*/ 1440017 w 1440017"/>
                <a:gd name="connsiteY0" fmla="*/ 248186 h 248186"/>
                <a:gd name="connsiteX1" fmla="*/ 62 w 1440017"/>
                <a:gd name="connsiteY1" fmla="*/ 248186 h 248186"/>
                <a:gd name="connsiteX2" fmla="*/ 1266 w 1440017"/>
                <a:gd name="connsiteY2" fmla="*/ 194032 h 248186"/>
                <a:gd name="connsiteX3" fmla="*/ 1294031 w 1440017"/>
                <a:gd name="connsiteY3" fmla="*/ 192497 h 248186"/>
                <a:gd name="connsiteX4" fmla="*/ 1147346 w 1440017"/>
                <a:gd name="connsiteY4" fmla="*/ 219 h 248186"/>
                <a:gd name="connsiteX5" fmla="*/ 1205385 w 1440017"/>
                <a:gd name="connsiteY5" fmla="*/ 219 h 248186"/>
                <a:gd name="connsiteX6" fmla="*/ 1225641 w 1440017"/>
                <a:gd name="connsiteY6" fmla="*/ 12347 h 248186"/>
                <a:gd name="connsiteX7" fmla="*/ 1290157 w 1440017"/>
                <a:gd name="connsiteY7" fmla="*/ 105057 h 248186"/>
                <a:gd name="connsiteX8" fmla="*/ 1434176 w 1440017"/>
                <a:gd name="connsiteY8" fmla="*/ 242090 h 248186"/>
                <a:gd name="connsiteX9" fmla="*/ 1439382 w 1440017"/>
                <a:gd name="connsiteY9" fmla="*/ 246535 h 248186"/>
                <a:gd name="connsiteX10" fmla="*/ 1440017 w 1440017"/>
                <a:gd name="connsiteY10" fmla="*/ 248186 h 248186"/>
                <a:gd name="connsiteX0" fmla="*/ 1439987 w 1439987"/>
                <a:gd name="connsiteY0" fmla="*/ 248186 h 248186"/>
                <a:gd name="connsiteX1" fmla="*/ 32 w 1439987"/>
                <a:gd name="connsiteY1" fmla="*/ 248186 h 248186"/>
                <a:gd name="connsiteX2" fmla="*/ 3538 w 1439987"/>
                <a:gd name="connsiteY2" fmla="*/ 192881 h 248186"/>
                <a:gd name="connsiteX3" fmla="*/ 1294001 w 1439987"/>
                <a:gd name="connsiteY3" fmla="*/ 192497 h 248186"/>
                <a:gd name="connsiteX4" fmla="*/ 1147316 w 1439987"/>
                <a:gd name="connsiteY4" fmla="*/ 219 h 248186"/>
                <a:gd name="connsiteX5" fmla="*/ 1205355 w 1439987"/>
                <a:gd name="connsiteY5" fmla="*/ 219 h 248186"/>
                <a:gd name="connsiteX6" fmla="*/ 1225611 w 1439987"/>
                <a:gd name="connsiteY6" fmla="*/ 12347 h 248186"/>
                <a:gd name="connsiteX7" fmla="*/ 1290127 w 1439987"/>
                <a:gd name="connsiteY7" fmla="*/ 105057 h 248186"/>
                <a:gd name="connsiteX8" fmla="*/ 1434146 w 1439987"/>
                <a:gd name="connsiteY8" fmla="*/ 242090 h 248186"/>
                <a:gd name="connsiteX9" fmla="*/ 1439352 w 1439987"/>
                <a:gd name="connsiteY9" fmla="*/ 246535 h 248186"/>
                <a:gd name="connsiteX10" fmla="*/ 1439987 w 1439987"/>
                <a:gd name="connsiteY10" fmla="*/ 248186 h 248186"/>
                <a:gd name="connsiteX0" fmla="*/ 1436625 w 1436625"/>
                <a:gd name="connsiteY0" fmla="*/ 248186 h 248186"/>
                <a:gd name="connsiteX1" fmla="*/ 122 w 1436625"/>
                <a:gd name="connsiteY1" fmla="*/ 248186 h 248186"/>
                <a:gd name="connsiteX2" fmla="*/ 176 w 1436625"/>
                <a:gd name="connsiteY2" fmla="*/ 192881 h 248186"/>
                <a:gd name="connsiteX3" fmla="*/ 1290639 w 1436625"/>
                <a:gd name="connsiteY3" fmla="*/ 192497 h 248186"/>
                <a:gd name="connsiteX4" fmla="*/ 1143954 w 1436625"/>
                <a:gd name="connsiteY4" fmla="*/ 219 h 248186"/>
                <a:gd name="connsiteX5" fmla="*/ 1201993 w 1436625"/>
                <a:gd name="connsiteY5" fmla="*/ 219 h 248186"/>
                <a:gd name="connsiteX6" fmla="*/ 1222249 w 1436625"/>
                <a:gd name="connsiteY6" fmla="*/ 12347 h 248186"/>
                <a:gd name="connsiteX7" fmla="*/ 1286765 w 1436625"/>
                <a:gd name="connsiteY7" fmla="*/ 105057 h 248186"/>
                <a:gd name="connsiteX8" fmla="*/ 1430784 w 1436625"/>
                <a:gd name="connsiteY8" fmla="*/ 242090 h 248186"/>
                <a:gd name="connsiteX9" fmla="*/ 1435990 w 1436625"/>
                <a:gd name="connsiteY9" fmla="*/ 246535 h 248186"/>
                <a:gd name="connsiteX10" fmla="*/ 1436625 w 1436625"/>
                <a:gd name="connsiteY10" fmla="*/ 248186 h 248186"/>
                <a:gd name="connsiteX0" fmla="*/ 1436553 w 1436553"/>
                <a:gd name="connsiteY0" fmla="*/ 248186 h 248186"/>
                <a:gd name="connsiteX1" fmla="*/ 50 w 1436553"/>
                <a:gd name="connsiteY1" fmla="*/ 248186 h 248186"/>
                <a:gd name="connsiteX2" fmla="*/ 1830 w 1436553"/>
                <a:gd name="connsiteY2" fmla="*/ 192881 h 248186"/>
                <a:gd name="connsiteX3" fmla="*/ 1290567 w 1436553"/>
                <a:gd name="connsiteY3" fmla="*/ 192497 h 248186"/>
                <a:gd name="connsiteX4" fmla="*/ 1143882 w 1436553"/>
                <a:gd name="connsiteY4" fmla="*/ 219 h 248186"/>
                <a:gd name="connsiteX5" fmla="*/ 1201921 w 1436553"/>
                <a:gd name="connsiteY5" fmla="*/ 219 h 248186"/>
                <a:gd name="connsiteX6" fmla="*/ 1222177 w 1436553"/>
                <a:gd name="connsiteY6" fmla="*/ 12347 h 248186"/>
                <a:gd name="connsiteX7" fmla="*/ 1286693 w 1436553"/>
                <a:gd name="connsiteY7" fmla="*/ 105057 h 248186"/>
                <a:gd name="connsiteX8" fmla="*/ 1430712 w 1436553"/>
                <a:gd name="connsiteY8" fmla="*/ 242090 h 248186"/>
                <a:gd name="connsiteX9" fmla="*/ 1435918 w 1436553"/>
                <a:gd name="connsiteY9" fmla="*/ 246535 h 248186"/>
                <a:gd name="connsiteX10" fmla="*/ 1436553 w 1436553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  <a:gd name="connsiteX0" fmla="*/ 1434899 w 1434899"/>
                <a:gd name="connsiteY0" fmla="*/ 248186 h 248186"/>
                <a:gd name="connsiteX1" fmla="*/ 122 w 1434899"/>
                <a:gd name="connsiteY1" fmla="*/ 248186 h 248186"/>
                <a:gd name="connsiteX2" fmla="*/ 176 w 1434899"/>
                <a:gd name="connsiteY2" fmla="*/ 192881 h 248186"/>
                <a:gd name="connsiteX3" fmla="*/ 1288913 w 1434899"/>
                <a:gd name="connsiteY3" fmla="*/ 192497 h 248186"/>
                <a:gd name="connsiteX4" fmla="*/ 1142228 w 1434899"/>
                <a:gd name="connsiteY4" fmla="*/ 219 h 248186"/>
                <a:gd name="connsiteX5" fmla="*/ 1200267 w 1434899"/>
                <a:gd name="connsiteY5" fmla="*/ 219 h 248186"/>
                <a:gd name="connsiteX6" fmla="*/ 1220523 w 1434899"/>
                <a:gd name="connsiteY6" fmla="*/ 12347 h 248186"/>
                <a:gd name="connsiteX7" fmla="*/ 1285039 w 1434899"/>
                <a:gd name="connsiteY7" fmla="*/ 105057 h 248186"/>
                <a:gd name="connsiteX8" fmla="*/ 1429058 w 1434899"/>
                <a:gd name="connsiteY8" fmla="*/ 242090 h 248186"/>
                <a:gd name="connsiteX9" fmla="*/ 1434264 w 1434899"/>
                <a:gd name="connsiteY9" fmla="*/ 246535 h 248186"/>
                <a:gd name="connsiteX10" fmla="*/ 1434899 w 1434899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34899" h="248186">
                  <a:moveTo>
                    <a:pt x="1434899" y="248186"/>
                  </a:moveTo>
                  <a:lnTo>
                    <a:pt x="122" y="248186"/>
                  </a:lnTo>
                  <a:cubicBezTo>
                    <a:pt x="-319" y="229623"/>
                    <a:pt x="617" y="211444"/>
                    <a:pt x="176" y="192881"/>
                  </a:cubicBezTo>
                  <a:lnTo>
                    <a:pt x="1288913" y="192497"/>
                  </a:lnTo>
                  <a:cubicBezTo>
                    <a:pt x="1231064" y="134140"/>
                    <a:pt x="1177788" y="74768"/>
                    <a:pt x="1142228" y="219"/>
                  </a:cubicBezTo>
                  <a:cubicBezTo>
                    <a:pt x="1162611" y="219"/>
                    <a:pt x="1181471" y="854"/>
                    <a:pt x="1200267" y="219"/>
                  </a:cubicBezTo>
                  <a:cubicBezTo>
                    <a:pt x="1209059" y="-1141"/>
                    <a:pt x="1217571" y="3956"/>
                    <a:pt x="1220523" y="12347"/>
                  </a:cubicBezTo>
                  <a:cubicBezTo>
                    <a:pt x="1238085" y="45816"/>
                    <a:pt x="1259758" y="76961"/>
                    <a:pt x="1285039" y="105057"/>
                  </a:cubicBezTo>
                  <a:cubicBezTo>
                    <a:pt x="1328667" y="155126"/>
                    <a:pt x="1376883" y="201004"/>
                    <a:pt x="1429058" y="242090"/>
                  </a:cubicBezTo>
                  <a:cubicBezTo>
                    <a:pt x="1430836" y="243551"/>
                    <a:pt x="1432613" y="245011"/>
                    <a:pt x="1434264" y="246535"/>
                  </a:cubicBezTo>
                  <a:cubicBezTo>
                    <a:pt x="1434582" y="246599"/>
                    <a:pt x="1434582" y="247170"/>
                    <a:pt x="1434899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7849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190463" y="928670"/>
            <a:ext cx="11715792" cy="521497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357166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5718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74439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 Template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ewSwoop_Footer.jpg"/>
          <p:cNvPicPr>
            <a:picLocks noChangeAspect="1"/>
          </p:cNvPicPr>
          <p:nvPr userDrawn="1"/>
        </p:nvPicPr>
        <p:blipFill>
          <a:blip r:embed="rId2" cstate="print"/>
          <a:srcRect b="6922"/>
          <a:stretch>
            <a:fillRect/>
          </a:stretch>
        </p:blipFill>
        <p:spPr>
          <a:xfrm>
            <a:off x="0" y="4980440"/>
            <a:ext cx="12192000" cy="17759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66" y="2130432"/>
            <a:ext cx="11049077" cy="1470025"/>
          </a:xfrm>
        </p:spPr>
        <p:txBody>
          <a:bodyPr>
            <a:normAutofit/>
          </a:bodyPr>
          <a:lstStyle>
            <a:lvl1pPr algn="ct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 b="1">
                <a:solidFill>
                  <a:srgbClr val="AAAAAA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14"/>
          <a:stretch>
            <a:fillRect/>
          </a:stretch>
        </p:blipFill>
        <p:spPr>
          <a:xfrm>
            <a:off x="894080" y="785794"/>
            <a:ext cx="991616" cy="70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827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A Template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5"/>
          </p:nvPr>
        </p:nvSpPr>
        <p:spPr>
          <a:xfrm>
            <a:off x="190463" y="928694"/>
            <a:ext cx="11715792" cy="5286375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90459" y="357166"/>
            <a:ext cx="11715832" cy="5004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GB" sz="2400" b="1" kern="1200" baseline="0" dirty="0" smtClean="0">
                <a:solidFill>
                  <a:srgbClr val="0070C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9061491" y="6492906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8ABFB6-A9C6-4619-9721-3B608E8ED143}" type="slidenum">
              <a:rPr kumimoji="0" lang="en-GB" sz="10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938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555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6105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ousekeep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0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sz="1029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4" y="3433680"/>
            <a:ext cx="5627171" cy="968987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Housekeeping</a:t>
            </a:r>
            <a:endParaRPr lang="en-GB" noProof="0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4784" y="4894524"/>
            <a:ext cx="5627171" cy="1186921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4276879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et &amp; Greet 1">
    <p:bg>
      <p:bgPr>
        <a:solidFill>
          <a:srgbClr val="38E2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8881" y="-11575"/>
            <a:ext cx="8079261" cy="6875362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785" y="1706477"/>
            <a:ext cx="5002556" cy="808123"/>
          </a:xfrm>
        </p:spPr>
        <p:txBody>
          <a:bodyPr anchor="t" anchorCtr="0">
            <a:noAutofit/>
          </a:bodyPr>
          <a:lstStyle>
            <a:lvl1pPr algn="l">
              <a:lnSpc>
                <a:spcPts val="6000"/>
              </a:lnSpc>
              <a:defRPr sz="360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Meet &amp; Greet</a:t>
            </a:r>
            <a:endParaRPr lang="en-GB" noProof="0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2915404"/>
            <a:ext cx="4278655" cy="3401576"/>
          </a:xfrm>
        </p:spPr>
        <p:txBody>
          <a:bodyPr/>
          <a:lstStyle>
            <a:lvl1pPr>
              <a:lnSpc>
                <a:spcPct val="100000"/>
              </a:lnSpc>
              <a:defRPr b="0" baseline="0"/>
            </a:lvl1pPr>
          </a:lstStyle>
          <a:p>
            <a:pPr lvl="0"/>
            <a:r>
              <a:rPr lang="en-US" dirty="0"/>
              <a:t>Click to edit instructions</a:t>
            </a:r>
          </a:p>
        </p:txBody>
      </p:sp>
    </p:spTree>
    <p:extLst>
      <p:ext uri="{BB962C8B-B14F-4D97-AF65-F5344CB8AC3E}">
        <p14:creationId xmlns:p14="http://schemas.microsoft.com/office/powerpoint/2010/main" val="40459597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457">
          <p15:clr>
            <a:srgbClr val="FBAE40"/>
          </p15:clr>
        </p15:guide>
        <p15:guide id="3" orient="horz" pos="363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03 Section 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6239" y="1556247"/>
            <a:ext cx="581025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90000"/>
              </a:lnSpc>
              <a:defRPr sz="3600" spc="60" baseline="0">
                <a:solidFill>
                  <a:srgbClr val="004050"/>
                </a:solidFill>
              </a:defRPr>
            </a:lvl1pPr>
          </a:lstStyle>
          <a:p>
            <a:r>
              <a:rPr lang="en-US" noProof="0" dirty="0"/>
              <a:t>CLICK TO EDIT </a:t>
            </a:r>
            <a:br>
              <a:rPr lang="en-US" noProof="0" dirty="0"/>
            </a:br>
            <a:r>
              <a:rPr lang="en-US" noProof="0" dirty="0"/>
              <a:t>MASTER TITLE STYLE</a:t>
            </a:r>
            <a:endParaRPr lang="en-GB" noProof="0" dirty="0"/>
          </a:p>
        </p:txBody>
      </p:sp>
      <p:grpSp>
        <p:nvGrpSpPr>
          <p:cNvPr id="27" name="Group 26"/>
          <p:cNvGrpSpPr/>
          <p:nvPr userDrawn="1"/>
        </p:nvGrpSpPr>
        <p:grpSpPr>
          <a:xfrm>
            <a:off x="-2229" y="2361812"/>
            <a:ext cx="11067619" cy="4502135"/>
            <a:chOff x="-2229" y="2361812"/>
            <a:chExt cx="11067619" cy="4502135"/>
          </a:xfrm>
          <a:solidFill>
            <a:srgbClr val="004050"/>
          </a:solidFill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2229" y="49513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2921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verview or quotes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6770688" cy="5119407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000" b="0"/>
            </a:lvl1pPr>
            <a:lvl2pPr marL="180000" indent="-1800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 sz="2000"/>
            </a:lvl4pPr>
            <a:lvl5pPr marL="180000" indent="-1800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504759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9EDB8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all" spc="60" baseline="0">
                <a:solidFill>
                  <a:srgbClr val="09EDB8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3589945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703584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98754" y="6584738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000" b="1" i="0">
                <a:solidFill>
                  <a:schemeClr val="bg1">
                    <a:lumMod val="50000"/>
                  </a:schemeClr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798" r:id="rId4"/>
    <p:sldLayoutId id="2147483806" r:id="rId5"/>
    <p:sldLayoutId id="2147483709" r:id="rId6"/>
    <p:sldLayoutId id="2147483822" r:id="rId7"/>
    <p:sldLayoutId id="2147483802" r:id="rId8"/>
    <p:sldLayoutId id="2147483792" r:id="rId9"/>
    <p:sldLayoutId id="2147483810" r:id="rId10"/>
    <p:sldLayoutId id="2147483804" r:id="rId11"/>
    <p:sldLayoutId id="2147483821" r:id="rId12"/>
    <p:sldLayoutId id="2147483824" r:id="rId13"/>
    <p:sldLayoutId id="2147483828" r:id="rId14"/>
    <p:sldLayoutId id="2147483853" r:id="rId15"/>
    <p:sldLayoutId id="2147483899" r:id="rId16"/>
    <p:sldLayoutId id="2147483832" r:id="rId17"/>
    <p:sldLayoutId id="2147483833" r:id="rId18"/>
    <p:sldLayoutId id="2147483836" r:id="rId19"/>
    <p:sldLayoutId id="2147483852" r:id="rId20"/>
    <p:sldLayoutId id="2147483900" r:id="rId21"/>
    <p:sldLayoutId id="2147483820" r:id="rId22"/>
    <p:sldLayoutId id="2147483842" r:id="rId23"/>
    <p:sldLayoutId id="2147483845" r:id="rId24"/>
    <p:sldLayoutId id="2147483851" r:id="rId25"/>
    <p:sldLayoutId id="2147483901" r:id="rId26"/>
    <p:sldLayoutId id="2147483650" r:id="rId27"/>
    <p:sldLayoutId id="2147483734" r:id="rId28"/>
    <p:sldLayoutId id="2147483796" r:id="rId29"/>
    <p:sldLayoutId id="2147483719" r:id="rId30"/>
    <p:sldLayoutId id="2147483721" r:id="rId31"/>
    <p:sldLayoutId id="2147483724" r:id="rId32"/>
    <p:sldLayoutId id="2147483797" r:id="rId33"/>
    <p:sldLayoutId id="2147483814" r:id="rId34"/>
    <p:sldLayoutId id="2147483903" r:id="rId35"/>
    <p:sldLayoutId id="2147483905" r:id="rId36"/>
    <p:sldLayoutId id="2147483906" r:id="rId37"/>
    <p:sldLayoutId id="2147483907" r:id="rId38"/>
    <p:sldLayoutId id="2147483908" r:id="rId3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None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41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41"/>
        </a:buBlip>
        <a:tabLst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41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355600" indent="-2667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41"/>
        </a:buBlip>
        <a:tabLst/>
        <a:defRPr sz="2000" b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83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hyperlink" Target="https://refactoring.guru/design-patterns/cshar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10A2E5-A3AA-7BE3-7C87-983A58C15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Solid Principles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534D79-CFC0-C4F4-AD12-F13DBCAB1A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9322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 example – Inflexible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73" y="1368256"/>
            <a:ext cx="11120626" cy="1895939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The following code logs a message in a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But the class </a:t>
            </a:r>
            <a:r>
              <a:rPr lang="en-GB" b="1" i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BusinessApp</a:t>
            </a:r>
            <a:r>
              <a:rPr lang="en-GB" b="1" i="1" dirty="0"/>
              <a:t> </a:t>
            </a:r>
            <a:r>
              <a:rPr lang="en-GB" b="1" dirty="0"/>
              <a:t>has a dependency on the class </a:t>
            </a:r>
            <a:r>
              <a:rPr lang="en-GB" b="1" i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LogWriter</a:t>
            </a:r>
            <a:endParaRPr lang="en-GB" b="1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This violates the DI principle. </a:t>
            </a:r>
            <a:r>
              <a:rPr lang="en-GB" dirty="0"/>
              <a:t>What if you want to send email instead?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9699" y="3197895"/>
            <a:ext cx="2821092" cy="26935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2D3566-A45B-593A-043A-427B81DF9067}"/>
              </a:ext>
            </a:extLst>
          </p:cNvPr>
          <p:cNvSpPr txBox="1"/>
          <p:nvPr/>
        </p:nvSpPr>
        <p:spPr>
          <a:xfrm>
            <a:off x="1067697" y="2698028"/>
            <a:ext cx="6408868" cy="36933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LogWriter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Write(String message)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File</a:t>
            </a:r>
            <a:r>
              <a:rPr lang="en-GB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.AppendAllText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"Log.txt"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BusinessApp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LogWriter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logger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LogWriter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Log(String message)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logger.Write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(message);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9734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 design but can improve</a:t>
            </a:r>
          </a:p>
        </p:txBody>
      </p:sp>
      <p:sp>
        <p:nvSpPr>
          <p:cNvPr id="4" name="Rectangle 3"/>
          <p:cNvSpPr/>
          <p:nvPr/>
        </p:nvSpPr>
        <p:spPr>
          <a:xfrm>
            <a:off x="605751" y="1299135"/>
            <a:ext cx="5838079" cy="37856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Ilogger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Write(String message);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LogWriter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Ilogger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Write(String message)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	</a:t>
            </a:r>
            <a:r>
              <a:rPr lang="en-GB" sz="1600" b="1" dirty="0" err="1">
                <a:solidFill>
                  <a:schemeClr val="accent1">
                    <a:lumMod val="75000"/>
                    <a:lumOff val="25000"/>
                  </a:schemeClr>
                </a:solidFill>
                <a:latin typeface="Cascadia Mono" panose="020B0609020000020004" pitchFamily="49" charset="0"/>
              </a:rPr>
              <a:t>File</a:t>
            </a:r>
            <a:r>
              <a:rPr lang="en-GB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.AppendAllText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"log.txt"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EmailWriter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Ilogger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Write(String message)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Outlook.Send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"admin@qa.com"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235" y="1329687"/>
            <a:ext cx="4384321" cy="1781419"/>
          </a:xfrm>
          <a:prstGeom prst="rect">
            <a:avLst/>
          </a:prstGeom>
          <a:ln w="19050">
            <a:noFill/>
          </a:ln>
          <a:effectLst/>
        </p:spPr>
      </p:pic>
      <p:sp>
        <p:nvSpPr>
          <p:cNvPr id="5" name="Rectangle 4"/>
          <p:cNvSpPr/>
          <p:nvPr/>
        </p:nvSpPr>
        <p:spPr>
          <a:xfrm>
            <a:off x="6644235" y="3272027"/>
            <a:ext cx="5196933" cy="2308324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BusinessApp</a:t>
            </a:r>
            <a:r>
              <a:rPr lang="en-GB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ILogger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logger;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Log(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message)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(logger ==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logger =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LogWriter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logger.Write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(message);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Cloud Callout 6"/>
          <p:cNvSpPr/>
          <p:nvPr/>
        </p:nvSpPr>
        <p:spPr>
          <a:xfrm>
            <a:off x="2894380" y="5329421"/>
            <a:ext cx="2227811" cy="964276"/>
          </a:xfrm>
          <a:prstGeom prst="cloudCallout">
            <a:avLst>
              <a:gd name="adj1" fmla="val 94839"/>
              <a:gd name="adj2" fmla="val -40948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cs typeface="Arial" pitchFamily="34" charset="0"/>
              </a:rPr>
              <a:t>Could improve!</a:t>
            </a:r>
          </a:p>
        </p:txBody>
      </p:sp>
    </p:spTree>
    <p:extLst>
      <p:ext uri="{BB962C8B-B14F-4D97-AF65-F5344CB8AC3E}">
        <p14:creationId xmlns:p14="http://schemas.microsoft.com/office/powerpoint/2010/main" val="3653485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Dependency Injection </a:t>
            </a:r>
            <a:endParaRPr lang="en-GB" sz="3000" dirty="0">
              <a:solidFill>
                <a:srgbClr val="C8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1052827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Is for injecting the concrete implementation into a class that uses an abstraction </a:t>
            </a:r>
            <a:br>
              <a:rPr lang="en-GB" dirty="0"/>
            </a:br>
            <a:r>
              <a:rPr lang="en-GB" dirty="0"/>
              <a:t>(like an interface)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Dependencies can be injected into a Method/Constructor/Property </a:t>
            </a:r>
          </a:p>
        </p:txBody>
      </p:sp>
      <p:sp>
        <p:nvSpPr>
          <p:cNvPr id="4" name="Rectangle 3"/>
          <p:cNvSpPr/>
          <p:nvPr/>
        </p:nvSpPr>
        <p:spPr>
          <a:xfrm>
            <a:off x="2297945" y="2561389"/>
            <a:ext cx="7406641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2B91AF"/>
                </a:solidFill>
                <a:latin typeface="Consolas" panose="020B0609020204030204" pitchFamily="49" charset="0"/>
              </a:rPr>
              <a:t>BusinessApp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logger;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BusinessApp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ILogger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logger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.logger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logger;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  <p:sp>
        <p:nvSpPr>
          <p:cNvPr id="5" name="Rectangle 4"/>
          <p:cNvSpPr/>
          <p:nvPr/>
        </p:nvSpPr>
        <p:spPr>
          <a:xfrm>
            <a:off x="2430948" y="5348690"/>
            <a:ext cx="7273638" cy="1323439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app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BusinessApp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EmailWriter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other code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Freeform 5"/>
          <p:cNvSpPr/>
          <p:nvPr/>
        </p:nvSpPr>
        <p:spPr>
          <a:xfrm rot="1036166">
            <a:off x="7016595" y="3509074"/>
            <a:ext cx="1739727" cy="2161920"/>
          </a:xfrm>
          <a:custGeom>
            <a:avLst/>
            <a:gdLst>
              <a:gd name="connsiteX0" fmla="*/ 2078182 w 2734961"/>
              <a:gd name="connsiteY0" fmla="*/ 3372771 h 3372771"/>
              <a:gd name="connsiteX1" fmla="*/ 2610196 w 2734961"/>
              <a:gd name="connsiteY1" fmla="*/ 97556 h 3372771"/>
              <a:gd name="connsiteX2" fmla="*/ 0 w 2734961"/>
              <a:gd name="connsiteY2" fmla="*/ 795825 h 3372771"/>
              <a:gd name="connsiteX3" fmla="*/ 0 w 2734961"/>
              <a:gd name="connsiteY3" fmla="*/ 795825 h 3372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4961" h="3372771">
                <a:moveTo>
                  <a:pt x="2078182" y="3372771"/>
                </a:moveTo>
                <a:cubicBezTo>
                  <a:pt x="2517371" y="1949909"/>
                  <a:pt x="2956560" y="527047"/>
                  <a:pt x="2610196" y="97556"/>
                </a:cubicBezTo>
                <a:cubicBezTo>
                  <a:pt x="2263832" y="-331935"/>
                  <a:pt x="0" y="795825"/>
                  <a:pt x="0" y="795825"/>
                </a:cubicBezTo>
                <a:lnTo>
                  <a:pt x="0" y="795825"/>
                </a:lnTo>
              </a:path>
            </a:pathLst>
          </a:custGeom>
          <a:noFill/>
          <a:ln w="19050">
            <a:solidFill>
              <a:srgbClr val="C8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401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Interface Segregation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680857" y="1349984"/>
            <a:ext cx="7010399" cy="4519188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Interfaces should be specific to a client.</a:t>
            </a:r>
          </a:p>
          <a:p>
            <a:pPr marL="522900" lvl="1" indent="-342900"/>
            <a:r>
              <a:rPr lang="en-GB" dirty="0"/>
              <a:t>Many specific interfaces are better than one general purpose interface.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Using specific interfaces makes the required client behaviours clear.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br>
              <a:rPr lang="en-GB" dirty="0"/>
            </a:br>
            <a:r>
              <a:rPr lang="en-GB" dirty="0"/>
              <a:t>It also improves usability since implementers include only the behaviours they need.</a:t>
            </a:r>
            <a:br>
              <a:rPr lang="en-GB" dirty="0"/>
            </a:b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Let's have a look at an example…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744027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First attempt: What could be </a:t>
            </a:r>
            <a:br>
              <a:rPr lang="en-GB" dirty="0"/>
            </a:br>
            <a:r>
              <a:rPr lang="en-GB" dirty="0"/>
              <a:t>the problem with this design?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Second attempt: </a:t>
            </a:r>
            <a:br>
              <a:rPr lang="en-GB" dirty="0"/>
            </a:br>
            <a:r>
              <a:rPr lang="en-GB" dirty="0"/>
              <a:t>Is this solution better? Why?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Yes! Customer can extend</a:t>
            </a:r>
            <a:br>
              <a:rPr lang="en-GB" dirty="0"/>
            </a:br>
            <a:r>
              <a:rPr lang="en-GB" dirty="0"/>
              <a:t>another class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But what could be a problem </a:t>
            </a:r>
            <a:br>
              <a:rPr lang="en-GB" dirty="0"/>
            </a:br>
            <a:r>
              <a:rPr lang="en-GB" dirty="0"/>
              <a:t>with this solution?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association to a bank account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270" y="1991523"/>
            <a:ext cx="3838575" cy="971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002" y="2930419"/>
            <a:ext cx="3381375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44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Third attempt – Create many interfaces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idx="1"/>
          </p:nvPr>
        </p:nvSpPr>
        <p:spPr>
          <a:xfrm>
            <a:off x="341272" y="1368256"/>
            <a:ext cx="11079203" cy="1746419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We should not allow customers to change their account ID!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Give customers their own account interface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 admin app can change IDs and has the same capabilities as a customer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9155" y="2893808"/>
            <a:ext cx="7809305" cy="34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91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776395" y="1349984"/>
            <a:ext cx="7031430" cy="5119407"/>
          </a:xfrm>
        </p:spPr>
        <p:txBody>
          <a:bodyPr anchor="t">
            <a:normAutofit/>
          </a:bodyPr>
          <a:lstStyle/>
          <a:p>
            <a:r>
              <a:rPr lang="en-GB" b="1" dirty="0"/>
              <a:t>What is a pattern?</a:t>
            </a:r>
          </a:p>
          <a:p>
            <a:pPr marL="342900" lvl="1" indent="-342900">
              <a:spcAft>
                <a:spcPts val="650"/>
              </a:spcAft>
              <a:buSzPct val="115000"/>
            </a:pPr>
            <a:endParaRPr lang="en-GB" dirty="0"/>
          </a:p>
          <a:p>
            <a:pPr marL="342900" lvl="1" indent="-342900">
              <a:spcAft>
                <a:spcPts val="650"/>
              </a:spcAft>
              <a:buSzPct val="115000"/>
            </a:pPr>
            <a:r>
              <a:rPr lang="en-GB" dirty="0"/>
              <a:t>Is a general reusable solution to a commonly occurring problem within a given context</a:t>
            </a:r>
          </a:p>
          <a:p>
            <a:pPr marL="342900" lvl="1" indent="-342900">
              <a:spcAft>
                <a:spcPts val="650"/>
              </a:spcAft>
              <a:buSzPct val="115000"/>
            </a:pPr>
            <a:endParaRPr lang="en-GB" dirty="0"/>
          </a:p>
          <a:p>
            <a:pPr marL="342900" lvl="1" indent="-342900">
              <a:spcAft>
                <a:spcPts val="650"/>
              </a:spcAft>
              <a:buSzPct val="115000"/>
            </a:pPr>
            <a:r>
              <a:rPr lang="en-GB" dirty="0"/>
              <a:t>Provides a template for solving problems</a:t>
            </a:r>
          </a:p>
          <a:p>
            <a:pPr marL="342900" lvl="1" indent="-342900">
              <a:spcAft>
                <a:spcPts val="650"/>
              </a:spcAft>
              <a:buSzPct val="115000"/>
            </a:pPr>
            <a:endParaRPr lang="en-GB" dirty="0"/>
          </a:p>
          <a:p>
            <a:pPr marL="342900" lvl="1" indent="-342900">
              <a:spcAft>
                <a:spcPts val="650"/>
              </a:spcAft>
              <a:buSzPct val="115000"/>
            </a:pPr>
            <a:r>
              <a:rPr lang="en-GB" dirty="0"/>
              <a:t>Creates a communication shortcut with other designers and speed up the development process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9B1197C-FD42-5C2E-E77F-F1C5A751E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EF892D59-8F09-EF4B-AD6D-DA609442F868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84784" y="1349984"/>
            <a:ext cx="3443732" cy="2751998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Patterns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572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few common patterns</a:t>
            </a:r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6105966" y="1368256"/>
            <a:ext cx="5162109" cy="486109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Composite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Treats individual objects and compositions of objects uniformly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Decorator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Attach additional responsibilities to an object dynamically keeping the same interface. Provides a flexible alternative to sub-classing for extending functionality.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There are many more</a:t>
            </a:r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341271" y="1368256"/>
            <a:ext cx="5326103" cy="48610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20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Singleton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This pattern is used to create a single instance of a class in your application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For example, there should only be one Game object in a Game application, One Bank object in an application about Bank</a:t>
            </a:r>
          </a:p>
          <a:p>
            <a:pPr marL="342900" indent="-34290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GB" b="1" dirty="0"/>
              <a:t>Factory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Creates other objects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Often used with a Singleton patterns because one instance of factory will be enough in most applications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1116" y="632637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925130" y="6326372"/>
            <a:ext cx="9251603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r>
              <a:rPr lang="en-GB" b="1" dirty="0"/>
              <a:t>See here for more information: </a:t>
            </a:r>
            <a:r>
              <a:rPr lang="en-GB" dirty="0">
                <a:hlinkClick r:id="rId4"/>
              </a:rPr>
              <a:t>https://refactoring.guru/design-patterns/csharp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2427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Design Patterns embody principles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They are a great way of grasping and implementing principles in your design/code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You have to strike a balance between: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How do you find that balance? – next slide…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11269" name="Down Arrow 5"/>
          <p:cNvSpPr>
            <a:spLocks noChangeArrowheads="1"/>
          </p:cNvSpPr>
          <p:nvPr/>
        </p:nvSpPr>
        <p:spPr bwMode="auto">
          <a:xfrm rot="10800000">
            <a:off x="8802999" y="3093919"/>
            <a:ext cx="609600" cy="49077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270" name="Down Arrow 6"/>
          <p:cNvSpPr>
            <a:spLocks noChangeArrowheads="1"/>
          </p:cNvSpPr>
          <p:nvPr/>
        </p:nvSpPr>
        <p:spPr bwMode="auto">
          <a:xfrm rot="10800000">
            <a:off x="2635019" y="3093919"/>
            <a:ext cx="609600" cy="49077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1884364" y="3698875"/>
            <a:ext cx="4482317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/>
              <a:t>Too simple</a:t>
            </a:r>
            <a:br>
              <a:rPr lang="en-GB" dirty="0"/>
            </a:br>
            <a:r>
              <a:rPr lang="en-GB" dirty="0"/>
              <a:t>Easier to hack than follow the design</a:t>
            </a:r>
            <a:br>
              <a:rPr lang="en-GB" dirty="0"/>
            </a:br>
            <a:r>
              <a:rPr lang="en-GB" dirty="0"/>
              <a:t>Rigid/Fragile/Repetitive etc.</a:t>
            </a:r>
          </a:p>
        </p:txBody>
      </p:sp>
      <p:sp>
        <p:nvSpPr>
          <p:cNvPr id="11272" name="TextBox 9"/>
          <p:cNvSpPr txBox="1">
            <a:spLocks noChangeArrowheads="1"/>
          </p:cNvSpPr>
          <p:nvPr/>
        </p:nvSpPr>
        <p:spPr bwMode="auto">
          <a:xfrm>
            <a:off x="6887569" y="3698875"/>
            <a:ext cx="2654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GB"/>
              <a:t>Needless Complexity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FA6200-46CE-4AEC-986A-B40ADD59B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3589" y="2652591"/>
            <a:ext cx="6096000" cy="4147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1914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…by Unit Test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222919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Exposes software that should be de-coupled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We naturally put responsibilities together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In Software design we separate the responsibilities that are subject to change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You don’t want to do it if the change never happens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When you do have to do it, you want to do this just once </a:t>
            </a:r>
          </a:p>
          <a:p>
            <a:pPr marL="1026000" lvl="2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I.e. take the first bullet then refactor so the following bullets don’t hurt</a:t>
            </a:r>
          </a:p>
          <a:p>
            <a:pPr marL="1026000" lvl="2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Never say “we’ll come back and fix that later</a:t>
            </a:r>
          </a:p>
          <a:p>
            <a:pPr marL="1026000" lvl="2" indent="-342900">
              <a:buSzPct val="115000"/>
              <a:buFont typeface="Arial" panose="020B0604020202020204" pitchFamily="34" charset="0"/>
              <a:buChar char="•"/>
            </a:pPr>
            <a:r>
              <a:rPr lang="en-GB" dirty="0"/>
              <a:t>Agile design is a process, not an event</a:t>
            </a:r>
          </a:p>
          <a:p>
            <a:pPr marL="180000" lvl="2" indent="-1800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Unit Test is probably the best tool we have for driving good design</a:t>
            </a:r>
          </a:p>
        </p:txBody>
      </p:sp>
    </p:spTree>
    <p:extLst>
      <p:ext uri="{BB962C8B-B14F-4D97-AF65-F5344CB8AC3E}">
        <p14:creationId xmlns:p14="http://schemas.microsoft.com/office/powerpoint/2010/main" val="226421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5037138" y="648232"/>
            <a:ext cx="6770078" cy="5646239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Char char="•"/>
            </a:pPr>
            <a:r>
              <a:rPr lang="en-GB" b="1" dirty="0"/>
              <a:t>Objectives</a:t>
            </a:r>
          </a:p>
          <a:p>
            <a:pPr marL="684000" lvl="1" indent="-342900">
              <a:buSzPct val="115000"/>
            </a:pPr>
            <a:r>
              <a:rPr lang="en-GB" dirty="0"/>
              <a:t>To understand the main principles of </a:t>
            </a:r>
            <a:r>
              <a:rPr lang="en-GB" sz="2400" b="1" dirty="0">
                <a:solidFill>
                  <a:srgbClr val="C00000"/>
                </a:solidFill>
              </a:rPr>
              <a:t>SOLID</a:t>
            </a:r>
            <a:endParaRPr lang="en-GB" b="1" dirty="0">
              <a:solidFill>
                <a:srgbClr val="C00000"/>
              </a:solidFill>
            </a:endParaRP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2EB23-4EC9-408C-B16D-45823EB9C933}"/>
              </a:ext>
            </a:extLst>
          </p:cNvPr>
          <p:cNvSpPr txBox="1"/>
          <p:nvPr/>
        </p:nvSpPr>
        <p:spPr>
          <a:xfrm>
            <a:off x="5656455" y="1742483"/>
            <a:ext cx="52048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84000" lvl="4" indent="-342900">
              <a:buSzPct val="115000"/>
            </a:pPr>
            <a:r>
              <a:rPr lang="en-GB" sz="2800" b="1" dirty="0">
                <a:solidFill>
                  <a:srgbClr val="C00000"/>
                </a:solidFill>
              </a:rPr>
              <a:t>S</a:t>
            </a:r>
            <a:r>
              <a:rPr lang="en-GB" sz="2400" dirty="0"/>
              <a:t>ingle-Responsibility Principle </a:t>
            </a:r>
          </a:p>
          <a:p>
            <a:pPr marL="684000" lvl="1" indent="-342900">
              <a:buSzPct val="115000"/>
            </a:pPr>
            <a:r>
              <a:rPr lang="en-GB" sz="2800" b="1" dirty="0">
                <a:solidFill>
                  <a:srgbClr val="C00000"/>
                </a:solidFill>
              </a:rPr>
              <a:t>O</a:t>
            </a:r>
            <a:r>
              <a:rPr lang="en-GB" sz="2400" dirty="0"/>
              <a:t>pen/Closed Principle </a:t>
            </a:r>
          </a:p>
          <a:p>
            <a:pPr marL="684000" lvl="1" indent="-342900">
              <a:buSzPct val="115000"/>
            </a:pPr>
            <a:r>
              <a:rPr lang="en-GB" sz="2800" b="1" dirty="0" err="1">
                <a:solidFill>
                  <a:srgbClr val="C00000"/>
                </a:solidFill>
              </a:rPr>
              <a:t>L</a:t>
            </a:r>
            <a:r>
              <a:rPr lang="en-GB" sz="2400" dirty="0" err="1"/>
              <a:t>iskov</a:t>
            </a:r>
            <a:r>
              <a:rPr lang="en-GB" sz="2400" dirty="0"/>
              <a:t> Substitution Principle </a:t>
            </a:r>
          </a:p>
          <a:p>
            <a:pPr marL="684000" lvl="1" indent="-342900">
              <a:buSzPct val="115000"/>
            </a:pPr>
            <a:r>
              <a:rPr lang="en-GB" sz="2800" b="1" dirty="0">
                <a:solidFill>
                  <a:srgbClr val="C00000"/>
                </a:solidFill>
              </a:rPr>
              <a:t>I</a:t>
            </a:r>
            <a:r>
              <a:rPr lang="en-GB" sz="2400" dirty="0"/>
              <a:t>nterface Segregation Principle</a:t>
            </a:r>
          </a:p>
          <a:p>
            <a:pPr marL="684000" lvl="1" indent="-342900">
              <a:buSzPct val="115000"/>
            </a:pPr>
            <a:r>
              <a:rPr lang="en-GB" sz="2800" b="1" dirty="0">
                <a:solidFill>
                  <a:srgbClr val="C00000"/>
                </a:solidFill>
              </a:rPr>
              <a:t>D</a:t>
            </a:r>
            <a:r>
              <a:rPr lang="en-GB" sz="2400" dirty="0"/>
              <a:t>ependency Inversion Principle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3925F2-49D1-441E-AC43-EA1D0692E5A9}"/>
              </a:ext>
            </a:extLst>
          </p:cNvPr>
          <p:cNvSpPr txBox="1"/>
          <p:nvPr/>
        </p:nvSpPr>
        <p:spPr>
          <a:xfrm>
            <a:off x="5132347" y="4662318"/>
            <a:ext cx="6453769" cy="8309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GB" sz="2400" b="1" i="1" dirty="0"/>
              <a:t>Follow these principals for good design and code</a:t>
            </a:r>
            <a:br>
              <a:rPr lang="en-GB" sz="2400" b="1" dirty="0"/>
            </a:b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351828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Char char="•"/>
            </a:pPr>
            <a:r>
              <a:rPr lang="en-GB" b="1" dirty="0"/>
              <a:t>Symptoms of a degrading design</a:t>
            </a:r>
          </a:p>
          <a:p>
            <a:pPr marL="684000" lvl="1" indent="-342900">
              <a:spcAft>
                <a:spcPts val="650"/>
              </a:spcAft>
              <a:buSzPct val="115000"/>
            </a:pPr>
            <a:r>
              <a:rPr lang="en-GB" dirty="0"/>
              <a:t>Rigidity, fragility, immobility, viscosity</a:t>
            </a:r>
          </a:p>
          <a:p>
            <a:pPr lvl="1">
              <a:spcAft>
                <a:spcPts val="650"/>
              </a:spcAft>
            </a:pPr>
            <a:endParaRPr lang="en-GB" dirty="0"/>
          </a:p>
          <a:p>
            <a:pPr marL="342900" indent="-342900">
              <a:buChar char="•"/>
            </a:pPr>
            <a:r>
              <a:rPr lang="en-GB" b="1" dirty="0"/>
              <a:t>Degradation of dependency architecture</a:t>
            </a:r>
          </a:p>
          <a:p>
            <a:pPr lvl="1">
              <a:spcAft>
                <a:spcPts val="650"/>
              </a:spcAft>
            </a:pPr>
            <a:endParaRPr lang="en-GB" dirty="0"/>
          </a:p>
          <a:p>
            <a:pPr marL="342900" indent="-342900">
              <a:buChar char="•"/>
            </a:pPr>
            <a:r>
              <a:rPr lang="en-GB" b="1" dirty="0"/>
              <a:t>SOLID</a:t>
            </a:r>
          </a:p>
          <a:p>
            <a:pPr marL="0" lvl="1" indent="0">
              <a:spcAft>
                <a:spcPts val="650"/>
              </a:spcAft>
              <a:buNone/>
            </a:pPr>
            <a:endParaRPr lang="en-GB" dirty="0"/>
          </a:p>
          <a:p>
            <a:pPr lvl="1">
              <a:spcAft>
                <a:spcPts val="650"/>
              </a:spcAft>
            </a:pPr>
            <a:endParaRPr lang="en-GB" dirty="0"/>
          </a:p>
          <a:p>
            <a:pPr lvl="1">
              <a:spcAft>
                <a:spcPts val="650"/>
              </a:spcAft>
            </a:pPr>
            <a:endParaRPr lang="en-GB" dirty="0"/>
          </a:p>
          <a:p>
            <a:pPr marL="342900" indent="-342900">
              <a:buChar char="•"/>
            </a:pPr>
            <a:endParaRPr lang="en-IN" b="1" dirty="0"/>
          </a:p>
        </p:txBody>
      </p:sp>
      <p:pic>
        <p:nvPicPr>
          <p:cNvPr id="4" name="Picture 2" descr="Reviews - Web Sites: Recommended - Research Guides at Thrift Library">
            <a:extLst>
              <a:ext uri="{FF2B5EF4-FFF2-40B4-BE49-F238E27FC236}">
                <a16:creationId xmlns:a16="http://schemas.microsoft.com/office/drawing/2014/main" id="{462D0D96-2462-9A1B-85FE-B8EE3642F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2" y="93601"/>
            <a:ext cx="2251845" cy="225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34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Krana Fat B" panose="00000B00000000000000" pitchFamily="50" charset="0"/>
              </a:rPr>
              <a:t>THANK YOU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defTabSz="762000"/>
            <a:r>
              <a:rPr lang="en-GB" dirty="0">
                <a:cs typeface="Arial" charset="0"/>
              </a:rPr>
              <a:t>Hope you enjoyed this learning journey.</a:t>
            </a:r>
            <a:endParaRPr lang="en-GB" baseline="30000" dirty="0">
              <a:cs typeface="Arial" charset="0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629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Another example of the </a:t>
            </a:r>
            <a:r>
              <a:rPr lang="en-GB" dirty="0" err="1"/>
              <a:t>Liskov</a:t>
            </a:r>
            <a:r>
              <a:rPr lang="en-GB" dirty="0"/>
              <a:t> Principle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05327" y="1423289"/>
            <a:ext cx="6464185" cy="4524315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interface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save();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load();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implements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id;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String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name;</a:t>
            </a:r>
          </a:p>
          <a:p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load()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Read a data store and set </a:t>
            </a:r>
            <a:br>
              <a:rPr lang="en-GB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	// the ID and Name properties</a:t>
            </a:r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save()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Save instance properties to a data store </a:t>
            </a:r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901E6C-E6DF-45A4-8ABC-84949514D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0672" y="2059956"/>
            <a:ext cx="472440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49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a new class called </a:t>
            </a:r>
            <a:r>
              <a:rPr lang="en-GB" dirty="0" err="1"/>
              <a:t>EuropeCustomer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812840" y="1373606"/>
            <a:ext cx="5900194" cy="3139321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EuCustomer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C00000"/>
                </a:solidFill>
              </a:rPr>
              <a:t>extends</a:t>
            </a:r>
            <a:r>
              <a:rPr lang="en-GB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Customer</a:t>
            </a:r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@override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save</a:t>
            </a:r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LocalTime.</a:t>
            </a:r>
            <a:r>
              <a:rPr lang="en-GB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now</a:t>
            </a:r>
            <a:r>
              <a:rPr lang="en-GB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GB" sz="18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getHour</a:t>
            </a:r>
            <a:r>
              <a:rPr lang="en-GB" sz="1800" i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&lt; 12)</a:t>
            </a:r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1600" dirty="0">
                <a:solidFill>
                  <a:srgbClr val="008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// Save instance properties</a:t>
            </a:r>
            <a:endParaRPr lang="en-GB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GB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A1122C6A-44B2-41DD-8D69-422B479C19DB}"/>
              </a:ext>
            </a:extLst>
          </p:cNvPr>
          <p:cNvSpPr/>
          <p:nvPr/>
        </p:nvSpPr>
        <p:spPr>
          <a:xfrm>
            <a:off x="1338147" y="4683514"/>
            <a:ext cx="5241074" cy="646770"/>
          </a:xfrm>
          <a:prstGeom prst="wedgeRoundRectCallout">
            <a:avLst>
              <a:gd name="adj1" fmla="val -33655"/>
              <a:gd name="adj2" fmla="val -6302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What if the save() method is called in the afternoon?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08ABBF-E846-4538-869B-FCB2B9EA4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650" y="1385656"/>
            <a:ext cx="47244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9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What if one objects in a </a:t>
            </a:r>
            <a:r>
              <a:rPr lang="en-GB" b="1" dirty="0">
                <a:solidFill>
                  <a:srgbClr val="F3622C"/>
                </a:solidFill>
              </a:rPr>
              <a:t>List</a:t>
            </a:r>
            <a:r>
              <a:rPr lang="en-GB" b="1" dirty="0"/>
              <a:t> is a </a:t>
            </a:r>
            <a:r>
              <a:rPr lang="en-GB" b="1" i="1" dirty="0" err="1"/>
              <a:t>EuropeCustomer</a:t>
            </a:r>
            <a:r>
              <a:rPr lang="en-GB" b="1" i="1" dirty="0"/>
              <a:t> </a:t>
            </a:r>
            <a:r>
              <a:rPr lang="en-GB" b="1" dirty="0"/>
              <a:t>?</a:t>
            </a:r>
          </a:p>
        </p:txBody>
      </p:sp>
      <p:sp>
        <p:nvSpPr>
          <p:cNvPr id="4" name="Rectangle 3"/>
          <p:cNvSpPr/>
          <p:nvPr/>
        </p:nvSpPr>
        <p:spPr>
          <a:xfrm>
            <a:off x="2118757" y="1502346"/>
            <a:ext cx="7622772" cy="4524315"/>
          </a:xfrm>
          <a:prstGeom prst="rect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Manager</a:t>
            </a:r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SaveObjects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ArrayList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objects)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: objects)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item.save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endParaRPr lang="en-GB" sz="1600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public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void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LoadObjects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ArrayList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&gt; objects)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for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(</a:t>
            </a:r>
            <a:r>
              <a:rPr lang="en-GB" sz="1600" b="1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IPersistable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item </a:t>
            </a:r>
            <a:r>
              <a:rPr lang="en-GB" sz="1600" b="1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: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objects)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{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</a:t>
            </a:r>
            <a:r>
              <a:rPr lang="en-GB" sz="1600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item.load</a:t>
            </a:r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82487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Responsibility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Each class/method should have only one responsibility</a:t>
            </a:r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US" b="1" dirty="0"/>
              <a:t>No </a:t>
            </a:r>
            <a:r>
              <a:rPr lang="en-US" b="1" i="1" dirty="0"/>
              <a:t>'Kitchen Sink' </a:t>
            </a:r>
            <a:r>
              <a:rPr lang="en-US" b="1" dirty="0"/>
              <a:t>classes! </a:t>
            </a:r>
            <a:r>
              <a:rPr lang="en-US" dirty="0"/>
              <a:t>A class called QA which runs the QA training!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This principal promotes decoupling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It is a lot easier to write code and change it if a class does only one thing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Code is reusable; by combining responsibilities other classes won’t be able to use </a:t>
            </a:r>
            <a:br>
              <a:rPr lang="en-US" dirty="0"/>
            </a:br>
            <a:r>
              <a:rPr lang="en-US" dirty="0"/>
              <a:t>a single responsibility from the class.</a:t>
            </a:r>
          </a:p>
          <a:p>
            <a:pPr marL="180000" lvl="1" indent="-1800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/>
              <a:t>Very large classes usually have multiple responsibilities</a:t>
            </a:r>
          </a:p>
          <a:p>
            <a:pPr marL="684000" lvl="1" indent="-342900">
              <a:buSzPct val="115000"/>
              <a:buFont typeface="Arial" panose="020B0604020202020204" pitchFamily="34" charset="0"/>
              <a:buChar char="•"/>
            </a:pPr>
            <a:r>
              <a:rPr lang="en-US" dirty="0"/>
              <a:t>Break it up into smaller classes which in turn makes the class easier to test. </a:t>
            </a:r>
          </a:p>
        </p:txBody>
      </p:sp>
    </p:spTree>
    <p:extLst>
      <p:ext uri="{BB962C8B-B14F-4D97-AF65-F5344CB8AC3E}">
        <p14:creationId xmlns:p14="http://schemas.microsoft.com/office/powerpoint/2010/main" val="2825589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Closed Principle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272" y="1368256"/>
            <a:ext cx="6661956" cy="4841158"/>
          </a:xfrm>
        </p:spPr>
        <p:txBody>
          <a:bodyPr vert="horz" lIns="0" tIns="0" rIns="0" bIns="0" rtlCol="0" anchor="t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Open for extension, </a:t>
            </a:r>
            <a:br>
              <a:rPr lang="en-GB" b="1" dirty="0"/>
            </a:br>
            <a:r>
              <a:rPr lang="en-GB" b="1" dirty="0"/>
              <a:t>closed for modification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Classes should be extendable, </a:t>
            </a:r>
            <a:br>
              <a:rPr lang="en-GB" b="1" dirty="0"/>
            </a:br>
            <a:r>
              <a:rPr lang="en-GB" b="1" dirty="0"/>
              <a:t>but not modifiable </a:t>
            </a:r>
            <a:br>
              <a:rPr lang="en-GB" b="1" dirty="0"/>
            </a:br>
            <a:endParaRPr lang="en-GB" b="1" dirty="0"/>
          </a:p>
          <a:p>
            <a:pPr marL="698500" lvl="1" indent="-342900">
              <a:buFont typeface="Arial" panose="020B0604020202020204" pitchFamily="34" charset="0"/>
              <a:buChar char="•"/>
            </a:pPr>
            <a:r>
              <a:rPr lang="en-GB" b="1" dirty="0"/>
              <a:t>Changes in requirements are performed using extension rather than by </a:t>
            </a:r>
            <a:br>
              <a:rPr lang="en-GB" b="1" dirty="0"/>
            </a:br>
            <a:r>
              <a:rPr lang="en-GB" b="1" dirty="0"/>
              <a:t>modifying existing classes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Apply abstraction and polymorphism.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375" y="1779269"/>
            <a:ext cx="5329272" cy="39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281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Close principal example and using Interfaces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433" y="1497626"/>
            <a:ext cx="7448893" cy="466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37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/>
              <a:t>Liskov</a:t>
            </a:r>
            <a:r>
              <a:rPr lang="en-GB" dirty="0"/>
              <a:t> Substitution</a:t>
            </a:r>
            <a:endParaRPr lang="en-IN" dirty="0"/>
          </a:p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4635694" y="770122"/>
            <a:ext cx="7455901" cy="4326916"/>
          </a:xfrm>
        </p:spPr>
        <p:txBody>
          <a:bodyPr/>
          <a:lstStyle/>
          <a:p>
            <a:pPr marL="342900" indent="-342900">
              <a:buChar char="•"/>
            </a:pPr>
            <a:r>
              <a:rPr lang="en-GB" b="1" dirty="0"/>
              <a:t>Sub-classes behaviour should be the same </a:t>
            </a:r>
            <a:br>
              <a:rPr lang="en-GB" b="1" dirty="0"/>
            </a:br>
            <a:r>
              <a:rPr lang="en-GB" b="1" dirty="0"/>
              <a:t>as the super-classes</a:t>
            </a:r>
          </a:p>
          <a:p>
            <a:pPr marL="684000" lvl="1" indent="-342900">
              <a:buSzPct val="115000"/>
            </a:pPr>
            <a:r>
              <a:rPr lang="en-GB" dirty="0"/>
              <a:t>Should fulfil all behaviours of the base class correctly</a:t>
            </a:r>
          </a:p>
          <a:p>
            <a:pPr lvl="1"/>
            <a:endParaRPr lang="en-GB" dirty="0"/>
          </a:p>
          <a:p>
            <a:pPr marL="342900" indent="-342900">
              <a:buChar char="•"/>
            </a:pPr>
            <a:r>
              <a:rPr lang="en-GB" b="1" dirty="0"/>
              <a:t>The behaviour of a derived class should have a stronger post-condition and a weaker precondition than the base class.</a:t>
            </a:r>
          </a:p>
          <a:p>
            <a:pPr marL="341100" lvl="1" indent="0">
              <a:buSzPct val="115000"/>
              <a:buNone/>
            </a:pPr>
            <a:r>
              <a:rPr lang="en-GB" sz="1800" dirty="0"/>
              <a:t>(you'll see this in the next few slides)</a:t>
            </a:r>
          </a:p>
          <a:p>
            <a:pPr marL="684000" lvl="1" indent="-342900">
              <a:buSzPct val="115000"/>
            </a:pPr>
            <a:endParaRPr lang="en-GB" dirty="0"/>
          </a:p>
          <a:p>
            <a:pPr marL="342900" indent="-342900">
              <a:buChar char="•"/>
            </a:pPr>
            <a:r>
              <a:rPr lang="en-GB" b="1" dirty="0"/>
              <a:t>This principal prevents classes </a:t>
            </a:r>
            <a:br>
              <a:rPr lang="en-GB" b="1" dirty="0"/>
            </a:br>
            <a:r>
              <a:rPr lang="en-GB" b="1" dirty="0"/>
              <a:t>having undesirable behaviours.</a:t>
            </a:r>
          </a:p>
        </p:txBody>
      </p:sp>
      <p:pic>
        <p:nvPicPr>
          <p:cNvPr id="1026" name="Picture 2" descr="Barbara Liskov">
            <a:extLst>
              <a:ext uri="{FF2B5EF4-FFF2-40B4-BE49-F238E27FC236}">
                <a16:creationId xmlns:a16="http://schemas.microsoft.com/office/drawing/2014/main" id="{C8F9640C-0363-4BD5-8239-D01047CA1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3402" y="4290034"/>
            <a:ext cx="1819957" cy="18199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5C61B-95D7-42FE-B427-E7293D73CB47}"/>
              </a:ext>
            </a:extLst>
          </p:cNvPr>
          <p:cNvSpPr txBox="1"/>
          <p:nvPr/>
        </p:nvSpPr>
        <p:spPr>
          <a:xfrm>
            <a:off x="10163784" y="6079492"/>
            <a:ext cx="15249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i="0" dirty="0">
                <a:solidFill>
                  <a:srgbClr val="050505"/>
                </a:solidFill>
                <a:effectLst/>
                <a:latin typeface="MessinaSans"/>
              </a:rPr>
              <a:t>Barbara </a:t>
            </a:r>
            <a:r>
              <a:rPr lang="en-GB" sz="1600" b="1" i="0" dirty="0" err="1">
                <a:solidFill>
                  <a:srgbClr val="050505"/>
                </a:solidFill>
                <a:effectLst/>
                <a:latin typeface="MessinaSans"/>
              </a:rPr>
              <a:t>Liskov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58212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EDA6D-05FF-4E49-8025-78862DB236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Let’s break </a:t>
            </a:r>
            <a:r>
              <a:rPr lang="en-GB" dirty="0" err="1"/>
              <a:t>Liskov’s</a:t>
            </a:r>
            <a:r>
              <a:rPr lang="en-GB" dirty="0"/>
              <a:t> principle!</a:t>
            </a:r>
          </a:p>
          <a:p>
            <a:endParaRPr lang="en-GB" dirty="0"/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F9EC8224-D577-4521-B67E-C656F7EF6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649092"/>
            <a:ext cx="5753100" cy="3619500"/>
          </a:xfrm>
          <a:prstGeom prst="rect">
            <a:avLst/>
          </a:prstGeom>
        </p:spPr>
      </p:pic>
      <p:pic>
        <p:nvPicPr>
          <p:cNvPr id="11" name="Picture 10" descr="Falcon landing">
            <a:extLst>
              <a:ext uri="{FF2B5EF4-FFF2-40B4-BE49-F238E27FC236}">
                <a16:creationId xmlns:a16="http://schemas.microsoft.com/office/drawing/2014/main" id="{21539E6C-0A0C-4C1B-B8C8-9DFF2B1DD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49" y="758284"/>
            <a:ext cx="1505781" cy="1003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Single emperor penguin">
            <a:extLst>
              <a:ext uri="{FF2B5EF4-FFF2-40B4-BE49-F238E27FC236}">
                <a16:creationId xmlns:a16="http://schemas.microsoft.com/office/drawing/2014/main" id="{351C2C42-CD0B-4DA5-82CB-505B38B47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3023" y="3264983"/>
            <a:ext cx="1507991" cy="1003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1C8325-8321-4B14-A7F8-3E5A2D46A48E}"/>
              </a:ext>
            </a:extLst>
          </p:cNvPr>
          <p:cNvSpPr txBox="1"/>
          <p:nvPr/>
        </p:nvSpPr>
        <p:spPr>
          <a:xfrm>
            <a:off x="4831266" y="4478143"/>
            <a:ext cx="7167446" cy="1815882"/>
          </a:xfrm>
          <a:prstGeom prst="rect">
            <a:avLst/>
          </a:prstGeom>
          <a:solidFill>
            <a:srgbClr val="F3F3F3"/>
          </a:solidFill>
        </p:spPr>
        <p:txBody>
          <a:bodyPr wrap="square">
            <a:spAutoFit/>
          </a:bodyPr>
          <a:lstStyle/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Bird[] birds = {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Falcon(),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Penguin(),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Falcon() };</a:t>
            </a:r>
          </a:p>
          <a:p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birds.Length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birds[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].fly();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166067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B770F24-99BA-412E-B174-5F8E3CACF1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Let’s apply </a:t>
            </a:r>
            <a:r>
              <a:rPr lang="en-GB" dirty="0" err="1"/>
              <a:t>Liskov’s</a:t>
            </a:r>
            <a:r>
              <a:rPr lang="en-GB" dirty="0"/>
              <a:t> principle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4F0F1A02-93E4-4A18-A6F7-645C82344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105" y="617034"/>
            <a:ext cx="5410200" cy="5334000"/>
          </a:xfrm>
          <a:prstGeom prst="rect">
            <a:avLst/>
          </a:prstGeom>
        </p:spPr>
      </p:pic>
      <p:pic>
        <p:nvPicPr>
          <p:cNvPr id="10" name="Picture 9" descr="Falcon landing">
            <a:extLst>
              <a:ext uri="{FF2B5EF4-FFF2-40B4-BE49-F238E27FC236}">
                <a16:creationId xmlns:a16="http://schemas.microsoft.com/office/drawing/2014/main" id="{16039939-C607-46DE-A9FE-775C74995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435" y="2425391"/>
            <a:ext cx="1505781" cy="1003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Single emperor penguin">
            <a:extLst>
              <a:ext uri="{FF2B5EF4-FFF2-40B4-BE49-F238E27FC236}">
                <a16:creationId xmlns:a16="http://schemas.microsoft.com/office/drawing/2014/main" id="{01C86A37-71EC-4366-873D-8792EE817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933" y="3510313"/>
            <a:ext cx="1507991" cy="1003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09648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Dependency Inversion </a:t>
            </a:r>
            <a:br>
              <a:rPr lang="en-GB" dirty="0"/>
            </a:br>
            <a:r>
              <a:rPr lang="en-GB" dirty="0"/>
              <a:t>Principle (DIP)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342900" indent="-342900">
              <a:buChar char="•"/>
            </a:pPr>
            <a:r>
              <a:rPr lang="en-GB" b="1" dirty="0"/>
              <a:t>High-Level modules should not depend on low-level modules – both should depend on abstractions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Abstractions should not depend on details. Details should depend on abstractions.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Instead of working with hard-wired / highly coupled classes you should always attempt to use interfaces</a:t>
            </a:r>
          </a:p>
          <a:p>
            <a:pPr marL="342900" indent="-342900">
              <a:buChar char="•"/>
            </a:pPr>
            <a:endParaRPr lang="en-GB" b="1" dirty="0"/>
          </a:p>
          <a:p>
            <a:pPr marL="342900" indent="-342900">
              <a:buChar char="•"/>
            </a:pPr>
            <a:r>
              <a:rPr lang="en-GB" b="1" dirty="0"/>
              <a:t>Let's have a look at a simple example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368224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61ba5a240904b86632099fc56e12dead204a13"/>
</p:tagLst>
</file>

<file path=ppt/theme/theme1.xml><?xml version="1.0" encoding="utf-8"?>
<a:theme xmlns:a="http://schemas.openxmlformats.org/drawingml/2006/main" name="Master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 Brand Fonts 2019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Trainer Slidedeck Template DRAFT v0.1" id="{7AC1CA74-4441-42CA-9897-72DF6ED83A1A}" vid="{6017FA94-E546-4DB4-BF25-6AABB84AA0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equenceNumber xmlns="6794D9DE-4FDF-4DC0-8B2C-5438320C69D5" xsi:nil="true"/>
    <IsBuildFile xmlns="6794D9DE-4FDF-4DC0-8B2C-5438320C69D5" xsi:nil="true"/>
    <BookTypeField0 xmlns="6794D9DE-4FDF-4DC0-8B2C-5438320C69D5">
      <Terms xmlns="http://schemas.microsoft.com/office/infopath/2007/PartnerControls">
        <TermInfo xmlns="http://schemas.microsoft.com/office/infopath/2007/PartnerControls">
          <TermName xmlns="http://schemas.microsoft.com/office/infopath/2007/PartnerControls">IK</TermName>
          <TermId xmlns="http://schemas.microsoft.com/office/infopath/2007/PartnerControls">5abe6401-e87a-4499-80b4-3d21a1a6ebd7</TermId>
        </TermInfo>
      </Terms>
    </BookTypeField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Courseware" ma:contentTypeID="0x010100F0967B7CEE8D417F966757887D9466FB00B3EF5B1D149FDF49B1880C030D548140" ma:contentTypeVersion="0" ma:contentTypeDescription="Base content type which represents courseware documents" ma:contentTypeScope="" ma:versionID="ab0d7ca79e0ea5a537b031f986da336c">
  <xsd:schema xmlns:xsd="http://www.w3.org/2001/XMLSchema" xmlns:xs="http://www.w3.org/2001/XMLSchema" xmlns:p="http://schemas.microsoft.com/office/2006/metadata/properties" xmlns:ns2="6794D9DE-4FDF-4DC0-8B2C-5438320C69D5" targetNamespace="http://schemas.microsoft.com/office/2006/metadata/properties" ma:root="true" ma:fieldsID="7ff8e7c62cc10108c036e94c947d8fb9" ns2:_="">
    <xsd:import namespace="6794D9DE-4FDF-4DC0-8B2C-5438320C69D5"/>
    <xsd:element name="properties">
      <xsd:complexType>
        <xsd:sequence>
          <xsd:element name="documentManagement">
            <xsd:complexType>
              <xsd:all>
                <xsd:element ref="ns2:BookTypeField0" minOccurs="0"/>
                <xsd:element ref="ns2:SequenceNumber" minOccurs="0"/>
                <xsd:element ref="ns2:IsBuil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94D9DE-4FDF-4DC0-8B2C-5438320C69D5" elementFormDefault="qualified">
    <xsd:import namespace="http://schemas.microsoft.com/office/2006/documentManagement/types"/>
    <xsd:import namespace="http://schemas.microsoft.com/office/infopath/2007/PartnerControls"/>
    <xsd:element name="BookTypeField0" ma:index="9" nillable="true" ma:taxonomy="true" ma:internalName="BookTypeField0" ma:taxonomyFieldName="BookType" ma:displayName="Book Type" ma:fieldId="{e7c6b654-e04e-4e45-9cfd-676dbef3a3c6}" ma:sspId="63102202-80dd-4165-b1ca-d09cf2756dc1" ma:termSetId="3300959e-7346-4208-831a-90b552f1677b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quenceNumber" ma:index="10" nillable="true" ma:displayName="Sequence Number" ma:decimals="0" ma:internalName="SequenceNumber">
      <xsd:simpleType>
        <xsd:restriction base="dms:Number"/>
      </xsd:simpleType>
    </xsd:element>
    <xsd:element name="IsBuildFile" ma:index="11" nillable="true" ma:displayName="Is Build File" ma:hidden="true" ma:internalName="IsBuildFil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65A57F7-80B7-4814-8FBD-4A9B2DF98B5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24A5D35-6F80-477E-8EE9-865CD54F714C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6794D9DE-4FDF-4DC0-8B2C-5438320C69D5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09BA0C8-EBE0-4E22-BC56-DF59425A00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794D9DE-4FDF-4DC0-8B2C-5438320C69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1449</Words>
  <Application>Microsoft Office PowerPoint</Application>
  <PresentationFormat>Widescreen</PresentationFormat>
  <Paragraphs>266</Paragraphs>
  <Slides>24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Cascadia Mono</vt:lpstr>
      <vt:lpstr>Consolas</vt:lpstr>
      <vt:lpstr>Krana Fat B</vt:lpstr>
      <vt:lpstr>MessinaSans</vt:lpstr>
      <vt:lpstr>Montserrat</vt:lpstr>
      <vt:lpstr>Wingdings</vt:lpstr>
      <vt:lpstr>Master</vt:lpstr>
      <vt:lpstr>Solid Principles</vt:lpstr>
      <vt:lpstr>PowerPoint Presentation</vt:lpstr>
      <vt:lpstr>Single Responsibility Principle</vt:lpstr>
      <vt:lpstr>Open Closed Principle</vt:lpstr>
      <vt:lpstr>Open Close principal example and using Interfaces</vt:lpstr>
      <vt:lpstr>PowerPoint Presentation</vt:lpstr>
      <vt:lpstr>PowerPoint Presentation</vt:lpstr>
      <vt:lpstr>PowerPoint Presentation</vt:lpstr>
      <vt:lpstr>PowerPoint Presentation</vt:lpstr>
      <vt:lpstr>DI example – Inflexible design</vt:lpstr>
      <vt:lpstr>Better design but can improve</vt:lpstr>
      <vt:lpstr>Dependency Injection </vt:lpstr>
      <vt:lpstr>PowerPoint Presentation</vt:lpstr>
      <vt:lpstr>Customer association to a bank account</vt:lpstr>
      <vt:lpstr>Third attempt – Create many interfaces</vt:lpstr>
      <vt:lpstr>PowerPoint Presentation</vt:lpstr>
      <vt:lpstr>A few common patterns</vt:lpstr>
      <vt:lpstr>Design Patterns embody principles</vt:lpstr>
      <vt:lpstr>…by Unit Test</vt:lpstr>
      <vt:lpstr>PowerPoint Presentation</vt:lpstr>
      <vt:lpstr>THANK YOU</vt:lpstr>
      <vt:lpstr>Another example of the Liskov Principle</vt:lpstr>
      <vt:lpstr>Add a new class called EuropeCustomer</vt:lpstr>
      <vt:lpstr>What if one objects in a List is a EuropeCustomer ?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Singh, Vaishali</dc:creator>
  <cp:keywords/>
  <dc:description/>
  <cp:lastModifiedBy>mike baradaran</cp:lastModifiedBy>
  <cp:revision>283</cp:revision>
  <cp:lastPrinted>2019-07-03T09:46:41Z</cp:lastPrinted>
  <dcterms:created xsi:type="dcterms:W3CDTF">2019-09-05T08:17:12Z</dcterms:created>
  <dcterms:modified xsi:type="dcterms:W3CDTF">2025-12-05T08:56:51Z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0x010100F0967B7CEE8D417F966757887D9466FB00B3EF5B1D149FDF49B1880C030D548140</vt:lpwstr>
  </property>
  <property fmtid="{D5CDD505-2E9C-101B-9397-08002B2CF9AE}" pid="3" name="BookType">
    <vt:lpwstr>7</vt:lpwstr>
  </property>
</Properties>
</file>